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ardoto" charset="1" panose="00000500000000000000"/>
      <p:regular r:id="rId10"/>
    </p:embeddedFont>
    <p:embeddedFont>
      <p:font typeface="Mardoto Bold" charset="1" panose="00000800000000000000"/>
      <p:regular r:id="rId11"/>
    </p:embeddedFont>
    <p:embeddedFont>
      <p:font typeface="Mardoto Italics" charset="1" panose="00000500000000000000"/>
      <p:regular r:id="rId12"/>
    </p:embeddedFont>
    <p:embeddedFont>
      <p:font typeface="Mardoto Bold Italics" charset="1" panose="00000800000000000000"/>
      <p:regular r:id="rId13"/>
    </p:embeddedFont>
    <p:embeddedFont>
      <p:font typeface="Mardoto Thin" charset="1" panose="00000300000000000000"/>
      <p:regular r:id="rId14"/>
    </p:embeddedFont>
    <p:embeddedFont>
      <p:font typeface="Mardoto Thin Italics" charset="1" panose="00000300000000000000"/>
      <p:regular r:id="rId15"/>
    </p:embeddedFont>
    <p:embeddedFont>
      <p:font typeface="Mardoto Light" charset="1" panose="00000500000000000000"/>
      <p:regular r:id="rId16"/>
    </p:embeddedFont>
    <p:embeddedFont>
      <p:font typeface="Mardoto Light Italics" charset="1" panose="00000400000000000000"/>
      <p:regular r:id="rId17"/>
    </p:embeddedFont>
    <p:embeddedFont>
      <p:font typeface="Mardoto Medium" charset="1" panose="00000600000000000000"/>
      <p:regular r:id="rId18"/>
    </p:embeddedFont>
    <p:embeddedFont>
      <p:font typeface="Mardoto Medium Italics" charset="1" panose="00000600000000000000"/>
      <p:regular r:id="rId19"/>
    </p:embeddedFont>
    <p:embeddedFont>
      <p:font typeface="Mardoto Heavy" charset="1" panose="00000A00000000000000"/>
      <p:regular r:id="rId20"/>
    </p:embeddedFont>
    <p:embeddedFont>
      <p:font typeface="Mardoto Heavy Italics" charset="1" panose="00000A00000000000000"/>
      <p:regular r:id="rId21"/>
    </p:embeddedFont>
    <p:embeddedFont>
      <p:font typeface="Public Sans" charset="1" panose="00000000000000000000"/>
      <p:regular r:id="rId22"/>
    </p:embeddedFont>
    <p:embeddedFont>
      <p:font typeface="Public Sans Bold" charset="1" panose="00000000000000000000"/>
      <p:regular r:id="rId23"/>
    </p:embeddedFont>
    <p:embeddedFont>
      <p:font typeface="Public Sans Italics" charset="1" panose="00000000000000000000"/>
      <p:regular r:id="rId24"/>
    </p:embeddedFont>
    <p:embeddedFont>
      <p:font typeface="Public Sans Bold Italics" charset="1" panose="00000000000000000000"/>
      <p:regular r:id="rId25"/>
    </p:embeddedFont>
    <p:embeddedFont>
      <p:font typeface="Public Sans Thin" charset="1" panose="00000000000000000000"/>
      <p:regular r:id="rId26"/>
    </p:embeddedFont>
    <p:embeddedFont>
      <p:font typeface="Public Sans Thin Italics" charset="1" panose="00000000000000000000"/>
      <p:regular r:id="rId27"/>
    </p:embeddedFont>
    <p:embeddedFont>
      <p:font typeface="Public Sans Medium" charset="1" panose="00000000000000000000"/>
      <p:regular r:id="rId28"/>
    </p:embeddedFont>
    <p:embeddedFont>
      <p:font typeface="Public Sans Medium Italics" charset="1" panose="00000000000000000000"/>
      <p:regular r:id="rId29"/>
    </p:embeddedFont>
    <p:embeddedFont>
      <p:font typeface="Public Sans Heavy" charset="1" panose="00000000000000000000"/>
      <p:regular r:id="rId30"/>
    </p:embeddedFont>
    <p:embeddedFont>
      <p:font typeface="Public Sans Heavy Italics" charset="1" panose="00000000000000000000"/>
      <p:regular r:id="rId31"/>
    </p:embeddedFont>
    <p:embeddedFont>
      <p:font typeface="Clear Sans" charset="1" panose="020B0503030202020304"/>
      <p:regular r:id="rId32"/>
    </p:embeddedFont>
    <p:embeddedFont>
      <p:font typeface="Clear Sans Bold" charset="1" panose="020B0803030202020304"/>
      <p:regular r:id="rId33"/>
    </p:embeddedFont>
    <p:embeddedFont>
      <p:font typeface="Clear Sans Italics" charset="1" panose="020B0503030202090304"/>
      <p:regular r:id="rId34"/>
    </p:embeddedFont>
    <p:embeddedFont>
      <p:font typeface="Clear Sans Bold Italics" charset="1" panose="020B0803030202090304"/>
      <p:regular r:id="rId35"/>
    </p:embeddedFont>
    <p:embeddedFont>
      <p:font typeface="Clear Sans Thin" charset="1" panose="020B0203030202020304"/>
      <p:regular r:id="rId36"/>
    </p:embeddedFont>
    <p:embeddedFont>
      <p:font typeface="Clear Sans Light" charset="1" panose="020B0303030202020304"/>
      <p:regular r:id="rId37"/>
    </p:embeddedFont>
    <p:embeddedFont>
      <p:font typeface="Clear Sans Medium" charset="1" panose="020B0603030202020304"/>
      <p:regular r:id="rId38"/>
    </p:embeddedFont>
    <p:embeddedFont>
      <p:font typeface="Clear Sans Medium Italics" charset="1" panose="020B0603030202090304"/>
      <p:regular r:id="rId39"/>
    </p:embeddedFont>
    <p:embeddedFont>
      <p:font typeface="Klein Condensed" charset="1" panose="00000506000000000000"/>
      <p:regular r:id="rId40"/>
    </p:embeddedFont>
    <p:embeddedFont>
      <p:font typeface="Klein Condensed Bold" charset="1" panose="00000806000000000000"/>
      <p:regular r:id="rId41"/>
    </p:embeddedFont>
    <p:embeddedFont>
      <p:font typeface="Klein Condensed Italics" charset="1" panose="02000503060000020004"/>
      <p:regular r:id="rId42"/>
    </p:embeddedFont>
    <p:embeddedFont>
      <p:font typeface="Klein Condensed Bold Italics" charset="1" panose="02000503060000020004"/>
      <p:regular r:id="rId43"/>
    </p:embeddedFont>
    <p:embeddedFont>
      <p:font typeface="Klein Condensed Thin" charset="1" panose="00000206000000000000"/>
      <p:regular r:id="rId44"/>
    </p:embeddedFont>
    <p:embeddedFont>
      <p:font typeface="Klein Condensed Thin Italics" charset="1" panose="02000503060000020004"/>
      <p:regular r:id="rId45"/>
    </p:embeddedFont>
    <p:embeddedFont>
      <p:font typeface="Klein Condensed Heavy" charset="1" panose="00000A06000000000000"/>
      <p:regular r:id="rId46"/>
    </p:embeddedFont>
    <p:embeddedFont>
      <p:font typeface="Klein Condensed Heavy Italics" charset="1" panose="02000503060000020004"/>
      <p:regular r:id="rId47"/>
    </p:embeddedFont>
    <p:embeddedFont>
      <p:font typeface="Open Sans" charset="1" panose="020B0606030504020204"/>
      <p:regular r:id="rId48"/>
    </p:embeddedFont>
    <p:embeddedFont>
      <p:font typeface="Open Sans Bold" charset="1" panose="020B0806030504020204"/>
      <p:regular r:id="rId49"/>
    </p:embeddedFont>
    <p:embeddedFont>
      <p:font typeface="Open Sans Italics" charset="1" panose="020B0606030504020204"/>
      <p:regular r:id="rId50"/>
    </p:embeddedFont>
    <p:embeddedFont>
      <p:font typeface="Open Sans Bold Italics" charset="1" panose="020B0806030504020204"/>
      <p:regular r:id="rId51"/>
    </p:embeddedFont>
    <p:embeddedFont>
      <p:font typeface="Open Sans Light" charset="1" panose="020B0306030504020204"/>
      <p:regular r:id="rId52"/>
    </p:embeddedFont>
    <p:embeddedFont>
      <p:font typeface="Open Sans Light Italics" charset="1" panose="020B0306030504020204"/>
      <p:regular r:id="rId53"/>
    </p:embeddedFont>
    <p:embeddedFont>
      <p:font typeface="Open Sans Ultra-Bold" charset="1" panose="00000000000000000000"/>
      <p:regular r:id="rId54"/>
    </p:embeddedFont>
    <p:embeddedFont>
      <p:font typeface="Open Sans Ultra-Bold Italics" charset="1" panose="000000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66" Target="slides/slide11.xml" Type="http://schemas.openxmlformats.org/officeDocument/2006/relationships/slide"/><Relationship Id="rId67" Target="slides/slide12.xml" Type="http://schemas.openxmlformats.org/officeDocument/2006/relationships/slide"/><Relationship Id="rId68" Target="slides/slide13.xml" Type="http://schemas.openxmlformats.org/officeDocument/2006/relationships/slide"/><Relationship Id="rId69" Target="slides/slide14.xml" Type="http://schemas.openxmlformats.org/officeDocument/2006/relationships/slide"/><Relationship Id="rId7" Target="fonts/font7.fntdata" Type="http://schemas.openxmlformats.org/officeDocument/2006/relationships/font"/><Relationship Id="rId70" Target="slides/slide15.xml" Type="http://schemas.openxmlformats.org/officeDocument/2006/relationships/slide"/><Relationship Id="rId71" Target="slides/slide16.xml" Type="http://schemas.openxmlformats.org/officeDocument/2006/relationships/slide"/><Relationship Id="rId72" Target="slides/slide17.xml" Type="http://schemas.openxmlformats.org/officeDocument/2006/relationships/slide"/><Relationship Id="rId73" Target="slides/slide18.xml" Type="http://schemas.openxmlformats.org/officeDocument/2006/relationships/slide"/><Relationship Id="rId74" Target="slides/slide19.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png" Type="http://schemas.openxmlformats.org/officeDocument/2006/relationships/image"/><Relationship Id="rId5"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png" Type="http://schemas.openxmlformats.org/officeDocument/2006/relationships/image"/><Relationship Id="rId5"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E6E80"/>
        </a:solidFill>
      </p:bgPr>
    </p:bg>
    <p:spTree>
      <p:nvGrpSpPr>
        <p:cNvPr id="1" name=""/>
        <p:cNvGrpSpPr/>
        <p:nvPr/>
      </p:nvGrpSpPr>
      <p:grpSpPr>
        <a:xfrm>
          <a:off x="0" y="0"/>
          <a:ext cx="0" cy="0"/>
          <a:chOff x="0" y="0"/>
          <a:chExt cx="0" cy="0"/>
        </a:xfrm>
      </p:grpSpPr>
      <p:grpSp>
        <p:nvGrpSpPr>
          <p:cNvPr name="Group 2" id="2"/>
          <p:cNvGrpSpPr/>
          <p:nvPr/>
        </p:nvGrpSpPr>
        <p:grpSpPr>
          <a:xfrm rot="0">
            <a:off x="7698471" y="5547808"/>
            <a:ext cx="11222573" cy="2415351"/>
            <a:chOff x="0" y="0"/>
            <a:chExt cx="3071349" cy="661023"/>
          </a:xfrm>
        </p:grpSpPr>
        <p:sp>
          <p:nvSpPr>
            <p:cNvPr name="Freeform 3" id="3"/>
            <p:cNvSpPr/>
            <p:nvPr/>
          </p:nvSpPr>
          <p:spPr>
            <a:xfrm flipH="false" flipV="false" rot="0">
              <a:off x="0" y="0"/>
              <a:ext cx="3071349" cy="661024"/>
            </a:xfrm>
            <a:custGeom>
              <a:avLst/>
              <a:gdLst/>
              <a:ahLst/>
              <a:cxnLst/>
              <a:rect r="r" b="b" t="t" l="l"/>
              <a:pathLst>
                <a:path h="661024" w="3071349">
                  <a:moveTo>
                    <a:pt x="0" y="0"/>
                  </a:moveTo>
                  <a:lnTo>
                    <a:pt x="3071349" y="0"/>
                  </a:lnTo>
                  <a:lnTo>
                    <a:pt x="3071349" y="661024"/>
                  </a:lnTo>
                  <a:lnTo>
                    <a:pt x="0" y="661024"/>
                  </a:lnTo>
                  <a:close/>
                </a:path>
              </a:pathLst>
            </a:custGeom>
            <a:solidFill>
              <a:srgbClr val="EFA038"/>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683164" y="-855734"/>
            <a:ext cx="7792398" cy="14974785"/>
          </a:xfrm>
          <a:custGeom>
            <a:avLst/>
            <a:gdLst/>
            <a:ahLst/>
            <a:cxnLst/>
            <a:rect r="r" b="b" t="t" l="l"/>
            <a:pathLst>
              <a:path h="14974785" w="7792398">
                <a:moveTo>
                  <a:pt x="7792398" y="0"/>
                </a:moveTo>
                <a:lnTo>
                  <a:pt x="0" y="0"/>
                </a:lnTo>
                <a:lnTo>
                  <a:pt x="0" y="14974785"/>
                </a:lnTo>
                <a:lnTo>
                  <a:pt x="7792398" y="14974785"/>
                </a:lnTo>
                <a:lnTo>
                  <a:pt x="7792398" y="0"/>
                </a:lnTo>
                <a:close/>
              </a:path>
            </a:pathLst>
          </a:custGeom>
          <a:blipFill>
            <a:blip r:embed="rId2"/>
            <a:stretch>
              <a:fillRect l="0" t="0" r="0" b="0"/>
            </a:stretch>
          </a:blipFill>
        </p:spPr>
      </p:sp>
      <p:grpSp>
        <p:nvGrpSpPr>
          <p:cNvPr name="Group 6" id="6"/>
          <p:cNvGrpSpPr/>
          <p:nvPr/>
        </p:nvGrpSpPr>
        <p:grpSpPr>
          <a:xfrm rot="5400000">
            <a:off x="651708" y="1112637"/>
            <a:ext cx="3086100" cy="1543050"/>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FA038"/>
            </a:solidFill>
          </p:spPr>
        </p:sp>
        <p:sp>
          <p:nvSpPr>
            <p:cNvPr name="TextBox 8" id="8"/>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9" id="9"/>
          <p:cNvGrpSpPr/>
          <p:nvPr/>
        </p:nvGrpSpPr>
        <p:grpSpPr>
          <a:xfrm rot="5400000">
            <a:off x="-2975620" y="3524816"/>
            <a:ext cx="6893838" cy="3446919"/>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FA038"/>
            </a:solidFill>
          </p:spPr>
        </p:sp>
        <p:sp>
          <p:nvSpPr>
            <p:cNvPr name="TextBox 11" id="11"/>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sp>
        <p:nvSpPr>
          <p:cNvPr name="Freeform 12" id="12"/>
          <p:cNvSpPr/>
          <p:nvPr/>
        </p:nvSpPr>
        <p:spPr>
          <a:xfrm flipH="false" flipV="false" rot="0">
            <a:off x="17055800" y="807124"/>
            <a:ext cx="374950" cy="380484"/>
          </a:xfrm>
          <a:custGeom>
            <a:avLst/>
            <a:gdLst/>
            <a:ahLst/>
            <a:cxnLst/>
            <a:rect r="r" b="b" t="t" l="l"/>
            <a:pathLst>
              <a:path h="380484" w="374950">
                <a:moveTo>
                  <a:pt x="0" y="0"/>
                </a:moveTo>
                <a:lnTo>
                  <a:pt x="374950" y="0"/>
                </a:lnTo>
                <a:lnTo>
                  <a:pt x="374950" y="380484"/>
                </a:lnTo>
                <a:lnTo>
                  <a:pt x="0" y="380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2194758" y="3896897"/>
            <a:ext cx="4180541" cy="4254989"/>
          </a:xfrm>
          <a:custGeom>
            <a:avLst/>
            <a:gdLst/>
            <a:ahLst/>
            <a:cxnLst/>
            <a:rect r="r" b="b" t="t" l="l"/>
            <a:pathLst>
              <a:path h="4254989" w="4180541">
                <a:moveTo>
                  <a:pt x="0" y="0"/>
                </a:moveTo>
                <a:lnTo>
                  <a:pt x="4180542" y="0"/>
                </a:lnTo>
                <a:lnTo>
                  <a:pt x="4180542" y="4254989"/>
                </a:lnTo>
                <a:lnTo>
                  <a:pt x="0" y="4254989"/>
                </a:lnTo>
                <a:lnTo>
                  <a:pt x="0" y="0"/>
                </a:lnTo>
                <a:close/>
              </a:path>
            </a:pathLst>
          </a:custGeom>
          <a:blipFill>
            <a:blip r:embed="rId5"/>
            <a:stretch>
              <a:fillRect l="0" t="0" r="0" b="0"/>
            </a:stretch>
          </a:blipFill>
        </p:spPr>
      </p:sp>
      <p:sp>
        <p:nvSpPr>
          <p:cNvPr name="Freeform 14" id="14"/>
          <p:cNvSpPr/>
          <p:nvPr/>
        </p:nvSpPr>
        <p:spPr>
          <a:xfrm flipH="false" flipV="false" rot="0">
            <a:off x="750337" y="105951"/>
            <a:ext cx="8393663" cy="2163315"/>
          </a:xfrm>
          <a:custGeom>
            <a:avLst/>
            <a:gdLst/>
            <a:ahLst/>
            <a:cxnLst/>
            <a:rect r="r" b="b" t="t" l="l"/>
            <a:pathLst>
              <a:path h="2163315" w="8393663">
                <a:moveTo>
                  <a:pt x="0" y="0"/>
                </a:moveTo>
                <a:lnTo>
                  <a:pt x="8393663" y="0"/>
                </a:lnTo>
                <a:lnTo>
                  <a:pt x="8393663" y="2163315"/>
                </a:lnTo>
                <a:lnTo>
                  <a:pt x="0" y="2163315"/>
                </a:lnTo>
                <a:lnTo>
                  <a:pt x="0" y="0"/>
                </a:lnTo>
                <a:close/>
              </a:path>
            </a:pathLst>
          </a:custGeom>
          <a:blipFill>
            <a:blip r:embed="rId6"/>
            <a:stretch>
              <a:fillRect l="0" t="0" r="0" b="0"/>
            </a:stretch>
          </a:blipFill>
        </p:spPr>
      </p:sp>
      <p:sp>
        <p:nvSpPr>
          <p:cNvPr name="TextBox 15" id="15"/>
          <p:cNvSpPr txBox="true"/>
          <p:nvPr/>
        </p:nvSpPr>
        <p:spPr>
          <a:xfrm rot="0">
            <a:off x="8443970" y="1873629"/>
            <a:ext cx="9444817" cy="3385262"/>
          </a:xfrm>
          <a:prstGeom prst="rect">
            <a:avLst/>
          </a:prstGeom>
        </p:spPr>
        <p:txBody>
          <a:bodyPr anchor="t" rtlCol="false" tIns="0" lIns="0" bIns="0" rIns="0">
            <a:spAutoFit/>
          </a:bodyPr>
          <a:lstStyle/>
          <a:p>
            <a:pPr algn="r">
              <a:lnSpc>
                <a:spcPts val="8825"/>
              </a:lnSpc>
            </a:pPr>
            <a:r>
              <a:rPr lang="en-US" sz="8023" spc="441">
                <a:solidFill>
                  <a:srgbClr val="FFFFFF"/>
                </a:solidFill>
                <a:latin typeface="Klein Condensed Bold"/>
              </a:rPr>
              <a:t>Sistema de Gestión de Inventario y control de Stock</a:t>
            </a:r>
          </a:p>
        </p:txBody>
      </p:sp>
      <p:sp>
        <p:nvSpPr>
          <p:cNvPr name="TextBox 16" id="16"/>
          <p:cNvSpPr txBox="true"/>
          <p:nvPr/>
        </p:nvSpPr>
        <p:spPr>
          <a:xfrm rot="0">
            <a:off x="8685533" y="5523215"/>
            <a:ext cx="8961691" cy="2740758"/>
          </a:xfrm>
          <a:prstGeom prst="rect">
            <a:avLst/>
          </a:prstGeom>
        </p:spPr>
        <p:txBody>
          <a:bodyPr anchor="t" rtlCol="false" tIns="0" lIns="0" bIns="0" rIns="0">
            <a:spAutoFit/>
          </a:bodyPr>
          <a:lstStyle/>
          <a:p>
            <a:pPr algn="r">
              <a:lnSpc>
                <a:spcPts val="10618"/>
              </a:lnSpc>
            </a:pPr>
            <a:r>
              <a:rPr lang="en-US" sz="9653" spc="637">
                <a:solidFill>
                  <a:srgbClr val="FFFFFF"/>
                </a:solidFill>
                <a:latin typeface="Klein Condensed Bold"/>
              </a:rPr>
              <a:t>"NEO FAST AND GRILL"</a:t>
            </a:r>
          </a:p>
        </p:txBody>
      </p:sp>
      <p:sp>
        <p:nvSpPr>
          <p:cNvPr name="TextBox 17" id="17"/>
          <p:cNvSpPr txBox="true"/>
          <p:nvPr/>
        </p:nvSpPr>
        <p:spPr>
          <a:xfrm rot="0">
            <a:off x="13309758" y="8471147"/>
            <a:ext cx="3949542" cy="319900"/>
          </a:xfrm>
          <a:prstGeom prst="rect">
            <a:avLst/>
          </a:prstGeom>
        </p:spPr>
        <p:txBody>
          <a:bodyPr anchor="t" rtlCol="false" tIns="0" lIns="0" bIns="0" rIns="0">
            <a:spAutoFit/>
          </a:bodyPr>
          <a:lstStyle/>
          <a:p>
            <a:pPr algn="r">
              <a:lnSpc>
                <a:spcPts val="2465"/>
              </a:lnSpc>
            </a:pPr>
            <a:r>
              <a:rPr lang="en-US" sz="2241" spc="71">
                <a:solidFill>
                  <a:srgbClr val="FFFFFF"/>
                </a:solidFill>
                <a:latin typeface="Public Sans Bold"/>
              </a:rPr>
              <a:t>Miembros:</a:t>
            </a:r>
          </a:p>
        </p:txBody>
      </p:sp>
      <p:sp>
        <p:nvSpPr>
          <p:cNvPr name="TextBox 18" id="18"/>
          <p:cNvSpPr txBox="true"/>
          <p:nvPr/>
        </p:nvSpPr>
        <p:spPr>
          <a:xfrm rot="0">
            <a:off x="13309758" y="8890775"/>
            <a:ext cx="3949542" cy="931352"/>
          </a:xfrm>
          <a:prstGeom prst="rect">
            <a:avLst/>
          </a:prstGeom>
        </p:spPr>
        <p:txBody>
          <a:bodyPr anchor="t" rtlCol="false" tIns="0" lIns="0" bIns="0" rIns="0">
            <a:spAutoFit/>
          </a:bodyPr>
          <a:lstStyle/>
          <a:p>
            <a:pPr algn="r">
              <a:lnSpc>
                <a:spcPts val="2465"/>
              </a:lnSpc>
            </a:pPr>
            <a:r>
              <a:rPr lang="en-US" sz="2241" spc="71">
                <a:solidFill>
                  <a:srgbClr val="FFFFFF"/>
                </a:solidFill>
                <a:latin typeface="Clear Sans"/>
              </a:rPr>
              <a:t>Cristina Colimba</a:t>
            </a:r>
          </a:p>
          <a:p>
            <a:pPr algn="r">
              <a:lnSpc>
                <a:spcPts val="2465"/>
              </a:lnSpc>
            </a:pPr>
            <a:r>
              <a:rPr lang="en-US" sz="2241" spc="71">
                <a:solidFill>
                  <a:srgbClr val="FFFFFF"/>
                </a:solidFill>
                <a:latin typeface="Clear Sans"/>
              </a:rPr>
              <a:t>Katherine Chasipanta </a:t>
            </a:r>
          </a:p>
          <a:p>
            <a:pPr algn="r">
              <a:lnSpc>
                <a:spcPts val="2465"/>
              </a:lnSpc>
            </a:pPr>
            <a:r>
              <a:rPr lang="en-US" sz="2241" spc="71">
                <a:solidFill>
                  <a:srgbClr val="FFFFFF"/>
                </a:solidFill>
                <a:latin typeface="Clear Sans"/>
              </a:rPr>
              <a:t>Saúl Insuasti</a:t>
            </a:r>
          </a:p>
        </p:txBody>
      </p:sp>
      <p:sp>
        <p:nvSpPr>
          <p:cNvPr name="TextBox 19" id="19"/>
          <p:cNvSpPr txBox="true"/>
          <p:nvPr/>
        </p:nvSpPr>
        <p:spPr>
          <a:xfrm rot="0">
            <a:off x="219987" y="8640622"/>
            <a:ext cx="5218307" cy="428785"/>
          </a:xfrm>
          <a:prstGeom prst="rect">
            <a:avLst/>
          </a:prstGeom>
        </p:spPr>
        <p:txBody>
          <a:bodyPr anchor="t" rtlCol="false" tIns="0" lIns="0" bIns="0" rIns="0">
            <a:spAutoFit/>
          </a:bodyPr>
          <a:lstStyle/>
          <a:p>
            <a:pPr algn="r">
              <a:lnSpc>
                <a:spcPts val="3257"/>
              </a:lnSpc>
            </a:pPr>
            <a:r>
              <a:rPr lang="en-US" sz="2960" spc="94">
                <a:solidFill>
                  <a:srgbClr val="FFFFFF"/>
                </a:solidFill>
                <a:latin typeface="Public Sans Bold"/>
              </a:rPr>
              <a:t>NRC</a:t>
            </a:r>
          </a:p>
        </p:txBody>
      </p:sp>
      <p:sp>
        <p:nvSpPr>
          <p:cNvPr name="TextBox 20" id="20"/>
          <p:cNvSpPr txBox="true"/>
          <p:nvPr/>
        </p:nvSpPr>
        <p:spPr>
          <a:xfrm rot="0">
            <a:off x="219987" y="9191993"/>
            <a:ext cx="5218307" cy="419260"/>
          </a:xfrm>
          <a:prstGeom prst="rect">
            <a:avLst/>
          </a:prstGeom>
        </p:spPr>
        <p:txBody>
          <a:bodyPr anchor="t" rtlCol="false" tIns="0" lIns="0" bIns="0" rIns="0">
            <a:spAutoFit/>
          </a:bodyPr>
          <a:lstStyle/>
          <a:p>
            <a:pPr algn="r">
              <a:lnSpc>
                <a:spcPts val="3257"/>
              </a:lnSpc>
            </a:pPr>
            <a:r>
              <a:rPr lang="en-US" sz="2960" spc="94">
                <a:solidFill>
                  <a:srgbClr val="FFFFFF"/>
                </a:solidFill>
                <a:latin typeface="Clear Sans"/>
              </a:rPr>
              <a:t>99000</a:t>
            </a:r>
          </a:p>
        </p:txBody>
      </p:sp>
      <p:sp>
        <p:nvSpPr>
          <p:cNvPr name="TextBox 21" id="21"/>
          <p:cNvSpPr txBox="true"/>
          <p:nvPr/>
        </p:nvSpPr>
        <p:spPr>
          <a:xfrm rot="0">
            <a:off x="12017163" y="650420"/>
            <a:ext cx="4867187" cy="700641"/>
          </a:xfrm>
          <a:prstGeom prst="rect">
            <a:avLst/>
          </a:prstGeom>
        </p:spPr>
        <p:txBody>
          <a:bodyPr anchor="t" rtlCol="false" tIns="0" lIns="0" bIns="0" rIns="0">
            <a:spAutoFit/>
          </a:bodyPr>
          <a:lstStyle/>
          <a:p>
            <a:pPr algn="r">
              <a:lnSpc>
                <a:spcPts val="2885"/>
              </a:lnSpc>
            </a:pPr>
            <a:r>
              <a:rPr lang="en-US" sz="2622" spc="104">
                <a:solidFill>
                  <a:srgbClr val="FFFFFF"/>
                </a:solidFill>
                <a:latin typeface="Clear Sans Medium"/>
              </a:rPr>
              <a:t>METODOLOGÍAS DE DESARROLLO DE SOFTWARE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E6E80"/>
        </a:solidFill>
      </p:bgPr>
    </p:bg>
    <p:spTree>
      <p:nvGrpSpPr>
        <p:cNvPr id="1" name=""/>
        <p:cNvGrpSpPr/>
        <p:nvPr/>
      </p:nvGrpSpPr>
      <p:grpSpPr>
        <a:xfrm>
          <a:off x="0" y="0"/>
          <a:ext cx="0" cy="0"/>
          <a:chOff x="0" y="0"/>
          <a:chExt cx="0" cy="0"/>
        </a:xfrm>
      </p:grpSpPr>
      <p:sp>
        <p:nvSpPr>
          <p:cNvPr name="Freeform 2" id="2"/>
          <p:cNvSpPr/>
          <p:nvPr/>
        </p:nvSpPr>
        <p:spPr>
          <a:xfrm flipH="false" flipV="false" rot="0">
            <a:off x="3460650" y="2985408"/>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690460" y="-1580176"/>
            <a:ext cx="4452453" cy="8556356"/>
          </a:xfrm>
          <a:custGeom>
            <a:avLst/>
            <a:gdLst/>
            <a:ahLst/>
            <a:cxnLst/>
            <a:rect r="r" b="b" t="t" l="l"/>
            <a:pathLst>
              <a:path h="8556356" w="4452453">
                <a:moveTo>
                  <a:pt x="4452453" y="0"/>
                </a:moveTo>
                <a:lnTo>
                  <a:pt x="0" y="0"/>
                </a:lnTo>
                <a:lnTo>
                  <a:pt x="0" y="8556356"/>
                </a:lnTo>
                <a:lnTo>
                  <a:pt x="4452453" y="8556356"/>
                </a:lnTo>
                <a:lnTo>
                  <a:pt x="4452453" y="0"/>
                </a:lnTo>
                <a:close/>
              </a:path>
            </a:pathLst>
          </a:custGeom>
          <a:blipFill>
            <a:blip r:embed="rId4"/>
            <a:stretch>
              <a:fillRect l="0" t="0" r="0" b="0"/>
            </a:stretch>
          </a:blipFill>
        </p:spPr>
      </p:sp>
      <p:sp>
        <p:nvSpPr>
          <p:cNvPr name="TextBox 4" id="4"/>
          <p:cNvSpPr txBox="true"/>
          <p:nvPr/>
        </p:nvSpPr>
        <p:spPr>
          <a:xfrm rot="0">
            <a:off x="4775732" y="5233291"/>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Mardoto Heavy"/>
              </a:rPr>
              <a:t>When: Cuándo: </a:t>
            </a:r>
          </a:p>
        </p:txBody>
      </p:sp>
      <p:sp>
        <p:nvSpPr>
          <p:cNvPr name="Freeform 5" id="5"/>
          <p:cNvSpPr/>
          <p:nvPr/>
        </p:nvSpPr>
        <p:spPr>
          <a:xfrm flipH="false" flipV="false" rot="-10800000">
            <a:off x="15099123" y="5203330"/>
            <a:ext cx="4252774" cy="8109941"/>
          </a:xfrm>
          <a:custGeom>
            <a:avLst/>
            <a:gdLst/>
            <a:ahLst/>
            <a:cxnLst/>
            <a:rect r="r" b="b" t="t" l="l"/>
            <a:pathLst>
              <a:path h="8109941" w="4252774">
                <a:moveTo>
                  <a:pt x="0" y="0"/>
                </a:moveTo>
                <a:lnTo>
                  <a:pt x="4252774" y="0"/>
                </a:lnTo>
                <a:lnTo>
                  <a:pt x="4252774" y="8109940"/>
                </a:lnTo>
                <a:lnTo>
                  <a:pt x="0" y="8109940"/>
                </a:lnTo>
                <a:lnTo>
                  <a:pt x="0" y="0"/>
                </a:lnTo>
                <a:close/>
              </a:path>
            </a:pathLst>
          </a:custGeom>
          <a:blipFill>
            <a:blip r:embed="rId5"/>
            <a:stretch>
              <a:fillRect l="-764376" t="-10648" r="-242807" b="-72239"/>
            </a:stretch>
          </a:blipFill>
        </p:spPr>
      </p:sp>
      <p:sp>
        <p:nvSpPr>
          <p:cNvPr name="TextBox 6" id="6"/>
          <p:cNvSpPr txBox="true"/>
          <p:nvPr/>
        </p:nvSpPr>
        <p:spPr>
          <a:xfrm rot="0">
            <a:off x="4943508" y="3428433"/>
            <a:ext cx="3736180" cy="1092835"/>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Clear Sans"/>
              </a:rPr>
              <a:t>Sistema automatizado en forma de página web para gestionar el inventario y stock de un restaurante de comida rápida.</a:t>
            </a:r>
          </a:p>
        </p:txBody>
      </p:sp>
      <p:sp>
        <p:nvSpPr>
          <p:cNvPr name="TextBox 7" id="7"/>
          <p:cNvSpPr txBox="true"/>
          <p:nvPr/>
        </p:nvSpPr>
        <p:spPr>
          <a:xfrm rot="0">
            <a:off x="3479446" y="3275158"/>
            <a:ext cx="1203294"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Mardoto Heavy"/>
              </a:rPr>
              <a:t>01</a:t>
            </a:r>
          </a:p>
        </p:txBody>
      </p:sp>
      <p:sp>
        <p:nvSpPr>
          <p:cNvPr name="TextBox 8" id="8"/>
          <p:cNvSpPr txBox="true"/>
          <p:nvPr/>
        </p:nvSpPr>
        <p:spPr>
          <a:xfrm rot="0">
            <a:off x="4943508" y="2913447"/>
            <a:ext cx="373618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Mardoto Heavy"/>
              </a:rPr>
              <a:t>What - Qué: </a:t>
            </a:r>
          </a:p>
        </p:txBody>
      </p:sp>
      <p:sp>
        <p:nvSpPr>
          <p:cNvPr name="TextBox 9" id="9"/>
          <p:cNvSpPr txBox="true"/>
          <p:nvPr/>
        </p:nvSpPr>
        <p:spPr>
          <a:xfrm rot="0">
            <a:off x="4809329" y="5839355"/>
            <a:ext cx="3736180" cy="1645285"/>
          </a:xfrm>
          <a:prstGeom prst="rect">
            <a:avLst/>
          </a:prstGeom>
        </p:spPr>
        <p:txBody>
          <a:bodyPr anchor="t" rtlCol="false" tIns="0" lIns="0" bIns="0" rIns="0">
            <a:spAutoFit/>
          </a:bodyPr>
          <a:lstStyle/>
          <a:p>
            <a:pPr algn="just">
              <a:lnSpc>
                <a:spcPts val="2239"/>
              </a:lnSpc>
            </a:pPr>
            <a:r>
              <a:rPr lang="en-US" sz="1599">
                <a:solidFill>
                  <a:srgbClr val="FFFFFF"/>
                </a:solidFill>
                <a:latin typeface="Clear Sans"/>
              </a:rPr>
              <a:t>Se llevará a cabo de fechas determinadas por el tutor guía, entre la fecha del 20 de mayo del 2023 y se prevé culminar el proyecto el 23 de agosto del 2023.</a:t>
            </a:r>
          </a:p>
          <a:p>
            <a:pPr algn="just">
              <a:lnSpc>
                <a:spcPts val="2239"/>
              </a:lnSpc>
              <a:spcBef>
                <a:spcPct val="0"/>
              </a:spcBef>
            </a:pPr>
          </a:p>
        </p:txBody>
      </p:sp>
      <p:sp>
        <p:nvSpPr>
          <p:cNvPr name="TextBox 10" id="10"/>
          <p:cNvSpPr txBox="true"/>
          <p:nvPr/>
        </p:nvSpPr>
        <p:spPr>
          <a:xfrm rot="0">
            <a:off x="11043581" y="3428433"/>
            <a:ext cx="3817417" cy="1092835"/>
          </a:xfrm>
          <a:prstGeom prst="rect">
            <a:avLst/>
          </a:prstGeom>
        </p:spPr>
        <p:txBody>
          <a:bodyPr anchor="t" rtlCol="false" tIns="0" lIns="0" bIns="0" rIns="0">
            <a:spAutoFit/>
          </a:bodyPr>
          <a:lstStyle/>
          <a:p>
            <a:pPr algn="just">
              <a:lnSpc>
                <a:spcPts val="2239"/>
              </a:lnSpc>
            </a:pPr>
            <a:r>
              <a:rPr lang="en-US" sz="1599">
                <a:solidFill>
                  <a:srgbClr val="FFFFFF"/>
                </a:solidFill>
                <a:latin typeface="Clear Sans"/>
              </a:rPr>
              <a:t>Equipo encargado se encuentra conformado por los integrantes del grupo de trabajo y la guía del tutor académico.</a:t>
            </a:r>
          </a:p>
          <a:p>
            <a:pPr algn="just">
              <a:lnSpc>
                <a:spcPts val="2239"/>
              </a:lnSpc>
              <a:spcBef>
                <a:spcPct val="0"/>
              </a:spcBef>
            </a:pPr>
          </a:p>
        </p:txBody>
      </p:sp>
      <p:sp>
        <p:nvSpPr>
          <p:cNvPr name="TextBox 11" id="11"/>
          <p:cNvSpPr txBox="true"/>
          <p:nvPr/>
        </p:nvSpPr>
        <p:spPr>
          <a:xfrm rot="0">
            <a:off x="11043581" y="2913447"/>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Mardoto Heavy"/>
              </a:rPr>
              <a:t>Who- Quién:</a:t>
            </a:r>
          </a:p>
        </p:txBody>
      </p:sp>
      <p:sp>
        <p:nvSpPr>
          <p:cNvPr name="TextBox 12" id="12"/>
          <p:cNvSpPr txBox="true"/>
          <p:nvPr/>
        </p:nvSpPr>
        <p:spPr>
          <a:xfrm rot="0">
            <a:off x="11043581" y="5839355"/>
            <a:ext cx="3654943" cy="1369060"/>
          </a:xfrm>
          <a:prstGeom prst="rect">
            <a:avLst/>
          </a:prstGeom>
        </p:spPr>
        <p:txBody>
          <a:bodyPr anchor="t" rtlCol="false" tIns="0" lIns="0" bIns="0" rIns="0">
            <a:spAutoFit/>
          </a:bodyPr>
          <a:lstStyle/>
          <a:p>
            <a:pPr algn="just">
              <a:lnSpc>
                <a:spcPts val="2239"/>
              </a:lnSpc>
            </a:pPr>
            <a:r>
              <a:rPr lang="en-US" sz="1599">
                <a:solidFill>
                  <a:srgbClr val="FFFFFF"/>
                </a:solidFill>
                <a:latin typeface="Clear Sans"/>
              </a:rPr>
              <a:t>Mejorar la eficiencia y administración en la gestión del inventario, organizar los productos y ventas del restaurante de nombre “NEO FAST AND GRILL”.</a:t>
            </a:r>
          </a:p>
          <a:p>
            <a:pPr algn="ctr">
              <a:lnSpc>
                <a:spcPts val="2239"/>
              </a:lnSpc>
              <a:spcBef>
                <a:spcPct val="0"/>
              </a:spcBef>
            </a:pPr>
          </a:p>
        </p:txBody>
      </p:sp>
      <p:sp>
        <p:nvSpPr>
          <p:cNvPr name="TextBox 13" id="13"/>
          <p:cNvSpPr txBox="true"/>
          <p:nvPr/>
        </p:nvSpPr>
        <p:spPr>
          <a:xfrm rot="0">
            <a:off x="11043581" y="5233291"/>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Mardoto Heavy"/>
              </a:rPr>
              <a:t>Why- Para qué: </a:t>
            </a:r>
          </a:p>
        </p:txBody>
      </p:sp>
      <p:sp>
        <p:nvSpPr>
          <p:cNvPr name="TextBox 14" id="14"/>
          <p:cNvSpPr txBox="true"/>
          <p:nvPr/>
        </p:nvSpPr>
        <p:spPr>
          <a:xfrm rot="0">
            <a:off x="1131832" y="843728"/>
            <a:ext cx="16959616" cy="1009650"/>
          </a:xfrm>
          <a:prstGeom prst="rect">
            <a:avLst/>
          </a:prstGeom>
        </p:spPr>
        <p:txBody>
          <a:bodyPr anchor="t" rtlCol="false" tIns="0" lIns="0" bIns="0" rIns="0">
            <a:spAutoFit/>
          </a:bodyPr>
          <a:lstStyle/>
          <a:p>
            <a:pPr algn="ctr">
              <a:lnSpc>
                <a:spcPts val="7920"/>
              </a:lnSpc>
            </a:pPr>
            <a:r>
              <a:rPr lang="en-US" sz="6600">
                <a:solidFill>
                  <a:srgbClr val="FFFFFF"/>
                </a:solidFill>
                <a:latin typeface="Mardoto Heavy"/>
              </a:rPr>
              <a:t>METODOLOGIA 5W+2H</a:t>
            </a:r>
          </a:p>
        </p:txBody>
      </p:sp>
      <p:sp>
        <p:nvSpPr>
          <p:cNvPr name="Freeform 15" id="15"/>
          <p:cNvSpPr/>
          <p:nvPr/>
        </p:nvSpPr>
        <p:spPr>
          <a:xfrm flipH="false" flipV="false" rot="0">
            <a:off x="3460650" y="5256885"/>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3479446" y="5490105"/>
            <a:ext cx="1203294"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Mardoto Heavy"/>
              </a:rPr>
              <a:t>03</a:t>
            </a:r>
          </a:p>
        </p:txBody>
      </p:sp>
      <p:sp>
        <p:nvSpPr>
          <p:cNvPr name="Freeform 17" id="17"/>
          <p:cNvSpPr/>
          <p:nvPr/>
        </p:nvSpPr>
        <p:spPr>
          <a:xfrm flipH="false" flipV="false" rot="0">
            <a:off x="9630436" y="2970597"/>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9649232" y="3218628"/>
            <a:ext cx="1203294"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Mardoto Heavy"/>
              </a:rPr>
              <a:t>02</a:t>
            </a:r>
          </a:p>
        </p:txBody>
      </p:sp>
      <p:sp>
        <p:nvSpPr>
          <p:cNvPr name="Freeform 19" id="19"/>
          <p:cNvSpPr/>
          <p:nvPr/>
        </p:nvSpPr>
        <p:spPr>
          <a:xfrm flipH="false" flipV="false" rot="0">
            <a:off x="9592845" y="5256885"/>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9592845" y="5490105"/>
            <a:ext cx="1203294"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Mardoto Heavy"/>
              </a:rPr>
              <a:t>04</a:t>
            </a:r>
          </a:p>
        </p:txBody>
      </p:sp>
      <p:sp>
        <p:nvSpPr>
          <p:cNvPr name="TextBox 21" id="21"/>
          <p:cNvSpPr txBox="true"/>
          <p:nvPr/>
        </p:nvSpPr>
        <p:spPr>
          <a:xfrm rot="0">
            <a:off x="664192" y="1948628"/>
            <a:ext cx="16959616" cy="619125"/>
          </a:xfrm>
          <a:prstGeom prst="rect">
            <a:avLst/>
          </a:prstGeom>
        </p:spPr>
        <p:txBody>
          <a:bodyPr anchor="t" rtlCol="false" tIns="0" lIns="0" bIns="0" rIns="0">
            <a:spAutoFit/>
          </a:bodyPr>
          <a:lstStyle/>
          <a:p>
            <a:pPr algn="ctr">
              <a:lnSpc>
                <a:spcPts val="4920"/>
              </a:lnSpc>
            </a:pPr>
            <a:r>
              <a:rPr lang="en-US" sz="4100">
                <a:solidFill>
                  <a:srgbClr val="FFFFFF"/>
                </a:solidFill>
                <a:latin typeface="Mardoto Heavy"/>
              </a:rPr>
              <a:t>5W (WHAT, WHY, WHEN, WHERE, WHO)</a:t>
            </a:r>
          </a:p>
        </p:txBody>
      </p:sp>
      <p:sp>
        <p:nvSpPr>
          <p:cNvPr name="Freeform 22" id="22"/>
          <p:cNvSpPr/>
          <p:nvPr/>
        </p:nvSpPr>
        <p:spPr>
          <a:xfrm flipH="false" flipV="false" rot="0">
            <a:off x="6677419" y="7579890"/>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6677419" y="7813110"/>
            <a:ext cx="1203294"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Mardoto Heavy"/>
              </a:rPr>
              <a:t>05</a:t>
            </a:r>
          </a:p>
        </p:txBody>
      </p:sp>
      <p:sp>
        <p:nvSpPr>
          <p:cNvPr name="TextBox 24" id="24"/>
          <p:cNvSpPr txBox="true"/>
          <p:nvPr/>
        </p:nvSpPr>
        <p:spPr>
          <a:xfrm rot="0">
            <a:off x="8210545" y="7617990"/>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Mardoto Heavy"/>
              </a:rPr>
              <a:t>Where- Dónde: </a:t>
            </a:r>
          </a:p>
        </p:txBody>
      </p:sp>
      <p:sp>
        <p:nvSpPr>
          <p:cNvPr name="TextBox 25" id="25"/>
          <p:cNvSpPr txBox="true"/>
          <p:nvPr/>
        </p:nvSpPr>
        <p:spPr>
          <a:xfrm rot="0">
            <a:off x="8210545" y="8162360"/>
            <a:ext cx="3736180" cy="2197735"/>
          </a:xfrm>
          <a:prstGeom prst="rect">
            <a:avLst/>
          </a:prstGeom>
        </p:spPr>
        <p:txBody>
          <a:bodyPr anchor="t" rtlCol="false" tIns="0" lIns="0" bIns="0" rIns="0">
            <a:spAutoFit/>
          </a:bodyPr>
          <a:lstStyle/>
          <a:p>
            <a:pPr algn="just">
              <a:lnSpc>
                <a:spcPts val="2239"/>
              </a:lnSpc>
            </a:pPr>
            <a:r>
              <a:rPr lang="en-US" sz="1599">
                <a:solidFill>
                  <a:srgbClr val="FFFFFF"/>
                </a:solidFill>
                <a:latin typeface="Clear Sans"/>
              </a:rPr>
              <a:t>Desarrollo de este sistema será realizado en conjunto de los integrantes del grupo en horas de clase o de igual manera mediante reuniones por plataformas como Teams y documentos compartidos.</a:t>
            </a:r>
          </a:p>
          <a:p>
            <a:pPr algn="ctr">
              <a:lnSpc>
                <a:spcPts val="2239"/>
              </a:lnSpc>
            </a:pPr>
          </a:p>
          <a:p>
            <a:pPr algn="ctr">
              <a:lnSpc>
                <a:spcPts val="223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E6E80"/>
        </a:solidFill>
      </p:bgPr>
    </p:bg>
    <p:spTree>
      <p:nvGrpSpPr>
        <p:cNvPr id="1" name=""/>
        <p:cNvGrpSpPr/>
        <p:nvPr/>
      </p:nvGrpSpPr>
      <p:grpSpPr>
        <a:xfrm>
          <a:off x="0" y="0"/>
          <a:ext cx="0" cy="0"/>
          <a:chOff x="0" y="0"/>
          <a:chExt cx="0" cy="0"/>
        </a:xfrm>
      </p:grpSpPr>
      <p:sp>
        <p:nvSpPr>
          <p:cNvPr name="Freeform 2" id="2"/>
          <p:cNvSpPr/>
          <p:nvPr/>
        </p:nvSpPr>
        <p:spPr>
          <a:xfrm flipH="false" flipV="false" rot="0">
            <a:off x="3460650" y="2985408"/>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690460" y="-1580176"/>
            <a:ext cx="4452453" cy="8556356"/>
          </a:xfrm>
          <a:custGeom>
            <a:avLst/>
            <a:gdLst/>
            <a:ahLst/>
            <a:cxnLst/>
            <a:rect r="r" b="b" t="t" l="l"/>
            <a:pathLst>
              <a:path h="8556356" w="4452453">
                <a:moveTo>
                  <a:pt x="4452453" y="0"/>
                </a:moveTo>
                <a:lnTo>
                  <a:pt x="0" y="0"/>
                </a:lnTo>
                <a:lnTo>
                  <a:pt x="0" y="8556356"/>
                </a:lnTo>
                <a:lnTo>
                  <a:pt x="4452453" y="8556356"/>
                </a:lnTo>
                <a:lnTo>
                  <a:pt x="4452453" y="0"/>
                </a:lnTo>
                <a:close/>
              </a:path>
            </a:pathLst>
          </a:custGeom>
          <a:blipFill>
            <a:blip r:embed="rId4"/>
            <a:stretch>
              <a:fillRect l="0" t="0" r="0" b="0"/>
            </a:stretch>
          </a:blipFill>
        </p:spPr>
      </p:sp>
      <p:sp>
        <p:nvSpPr>
          <p:cNvPr name="Freeform 4" id="4"/>
          <p:cNvSpPr/>
          <p:nvPr/>
        </p:nvSpPr>
        <p:spPr>
          <a:xfrm flipH="false" flipV="false" rot="-10800000">
            <a:off x="15099123" y="5203330"/>
            <a:ext cx="4252774" cy="8109941"/>
          </a:xfrm>
          <a:custGeom>
            <a:avLst/>
            <a:gdLst/>
            <a:ahLst/>
            <a:cxnLst/>
            <a:rect r="r" b="b" t="t" l="l"/>
            <a:pathLst>
              <a:path h="8109941" w="4252774">
                <a:moveTo>
                  <a:pt x="0" y="0"/>
                </a:moveTo>
                <a:lnTo>
                  <a:pt x="4252774" y="0"/>
                </a:lnTo>
                <a:lnTo>
                  <a:pt x="4252774" y="8109940"/>
                </a:lnTo>
                <a:lnTo>
                  <a:pt x="0" y="8109940"/>
                </a:lnTo>
                <a:lnTo>
                  <a:pt x="0" y="0"/>
                </a:lnTo>
                <a:close/>
              </a:path>
            </a:pathLst>
          </a:custGeom>
          <a:blipFill>
            <a:blip r:embed="rId5"/>
            <a:stretch>
              <a:fillRect l="-764376" t="-10648" r="-242807" b="-72239"/>
            </a:stretch>
          </a:blipFill>
        </p:spPr>
      </p:sp>
      <p:sp>
        <p:nvSpPr>
          <p:cNvPr name="TextBox 5" id="5"/>
          <p:cNvSpPr txBox="true"/>
          <p:nvPr/>
        </p:nvSpPr>
        <p:spPr>
          <a:xfrm rot="0">
            <a:off x="4828125" y="3428433"/>
            <a:ext cx="3736180" cy="1369060"/>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Clear Sans"/>
              </a:rPr>
              <a:t>Implementar el levantamiento de requisitos, los cuales nos permitirá identificar procesos a involucrar, junto a la metodología ágil de SRUM y USER HISTORIES</a:t>
            </a:r>
          </a:p>
        </p:txBody>
      </p:sp>
      <p:sp>
        <p:nvSpPr>
          <p:cNvPr name="TextBox 6" id="6"/>
          <p:cNvSpPr txBox="true"/>
          <p:nvPr/>
        </p:nvSpPr>
        <p:spPr>
          <a:xfrm rot="0">
            <a:off x="3479446" y="3275158"/>
            <a:ext cx="1203294"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Mardoto Heavy"/>
              </a:rPr>
              <a:t>01</a:t>
            </a:r>
          </a:p>
        </p:txBody>
      </p:sp>
      <p:sp>
        <p:nvSpPr>
          <p:cNvPr name="TextBox 7" id="7"/>
          <p:cNvSpPr txBox="true"/>
          <p:nvPr/>
        </p:nvSpPr>
        <p:spPr>
          <a:xfrm rot="0">
            <a:off x="4943508" y="2913447"/>
            <a:ext cx="373618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Mardoto Heavy"/>
              </a:rPr>
              <a:t>How- Cómo:  </a:t>
            </a:r>
          </a:p>
        </p:txBody>
      </p:sp>
      <p:sp>
        <p:nvSpPr>
          <p:cNvPr name="TextBox 8" id="8"/>
          <p:cNvSpPr txBox="true"/>
          <p:nvPr/>
        </p:nvSpPr>
        <p:spPr>
          <a:xfrm rot="0">
            <a:off x="11043581" y="6528713"/>
            <a:ext cx="3817417" cy="1092835"/>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Clear Sans"/>
              </a:rPr>
              <a:t>El proyecto a realizar se piensa en tener un costo total de $1262.84 que se divide en: ordenadores portátiles, así como el sistema operativo para cada uno.</a:t>
            </a:r>
          </a:p>
        </p:txBody>
      </p:sp>
      <p:sp>
        <p:nvSpPr>
          <p:cNvPr name="TextBox 9" id="9"/>
          <p:cNvSpPr txBox="true"/>
          <p:nvPr/>
        </p:nvSpPr>
        <p:spPr>
          <a:xfrm rot="0">
            <a:off x="11043581" y="5799557"/>
            <a:ext cx="4873500" cy="448311"/>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Mardoto Heavy"/>
              </a:rPr>
              <a:t>How much- Cuánto:</a:t>
            </a:r>
          </a:p>
        </p:txBody>
      </p:sp>
      <p:sp>
        <p:nvSpPr>
          <p:cNvPr name="Freeform 10" id="10"/>
          <p:cNvSpPr/>
          <p:nvPr/>
        </p:nvSpPr>
        <p:spPr>
          <a:xfrm flipH="false" flipV="false" rot="0">
            <a:off x="9630436" y="5335198"/>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9630436" y="5568418"/>
            <a:ext cx="1203294"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Mardoto Heavy"/>
              </a:rPr>
              <a:t>02</a:t>
            </a:r>
          </a:p>
        </p:txBody>
      </p:sp>
      <p:sp>
        <p:nvSpPr>
          <p:cNvPr name="TextBox 12" id="12"/>
          <p:cNvSpPr txBox="true"/>
          <p:nvPr/>
        </p:nvSpPr>
        <p:spPr>
          <a:xfrm rot="0">
            <a:off x="664192" y="1948628"/>
            <a:ext cx="16959616" cy="619125"/>
          </a:xfrm>
          <a:prstGeom prst="rect">
            <a:avLst/>
          </a:prstGeom>
        </p:spPr>
        <p:txBody>
          <a:bodyPr anchor="t" rtlCol="false" tIns="0" lIns="0" bIns="0" rIns="0">
            <a:spAutoFit/>
          </a:bodyPr>
          <a:lstStyle/>
          <a:p>
            <a:pPr algn="ctr">
              <a:lnSpc>
                <a:spcPts val="4920"/>
              </a:lnSpc>
            </a:pPr>
            <a:r>
              <a:rPr lang="en-US" sz="4100">
                <a:solidFill>
                  <a:srgbClr val="FFFFFF"/>
                </a:solidFill>
                <a:latin typeface="Mardoto Heavy"/>
              </a:rPr>
              <a:t>2H (HOW, HOW MUCH)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E6E80"/>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217863" y="6344904"/>
            <a:ext cx="4452453" cy="8556356"/>
          </a:xfrm>
          <a:custGeom>
            <a:avLst/>
            <a:gdLst/>
            <a:ahLst/>
            <a:cxnLst/>
            <a:rect r="r" b="b" t="t" l="l"/>
            <a:pathLst>
              <a:path h="8556356" w="4452453">
                <a:moveTo>
                  <a:pt x="4452453" y="0"/>
                </a:moveTo>
                <a:lnTo>
                  <a:pt x="0" y="0"/>
                </a:lnTo>
                <a:lnTo>
                  <a:pt x="0" y="8556356"/>
                </a:lnTo>
                <a:lnTo>
                  <a:pt x="4452453" y="8556356"/>
                </a:lnTo>
                <a:lnTo>
                  <a:pt x="4452453" y="0"/>
                </a:lnTo>
                <a:close/>
              </a:path>
            </a:pathLst>
          </a:custGeom>
          <a:blipFill>
            <a:blip r:embed="rId2"/>
            <a:stretch>
              <a:fillRect l="0" t="0" r="0" b="0"/>
            </a:stretch>
          </a:blipFill>
        </p:spPr>
      </p:sp>
      <p:sp>
        <p:nvSpPr>
          <p:cNvPr name="TextBox 3" id="3"/>
          <p:cNvSpPr txBox="true"/>
          <p:nvPr/>
        </p:nvSpPr>
        <p:spPr>
          <a:xfrm rot="0">
            <a:off x="3181127" y="420508"/>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Mardoto Bold"/>
              </a:rPr>
              <a:t>Cronograma 2023</a:t>
            </a:r>
          </a:p>
        </p:txBody>
      </p:sp>
      <p:sp>
        <p:nvSpPr>
          <p:cNvPr name="TextBox 4" id="4"/>
          <p:cNvSpPr txBox="true"/>
          <p:nvPr/>
        </p:nvSpPr>
        <p:spPr>
          <a:xfrm rot="0">
            <a:off x="1712860" y="1736747"/>
            <a:ext cx="14862280" cy="373691"/>
          </a:xfrm>
          <a:prstGeom prst="rect">
            <a:avLst/>
          </a:prstGeom>
        </p:spPr>
        <p:txBody>
          <a:bodyPr anchor="t" rtlCol="false" tIns="0" lIns="0" bIns="0" rIns="0">
            <a:spAutoFit/>
          </a:bodyPr>
          <a:lstStyle/>
          <a:p>
            <a:pPr algn="just">
              <a:lnSpc>
                <a:spcPts val="3027"/>
              </a:lnSpc>
            </a:pPr>
            <a:r>
              <a:rPr lang="en-US" sz="2162">
                <a:solidFill>
                  <a:srgbClr val="FFFFFF"/>
                </a:solidFill>
                <a:latin typeface="Clear Sans Medium"/>
              </a:rPr>
              <a:t>Linea del tiempo elaborada a partir de fechas ya preestablecidas por paete del docente en su mayoría.</a:t>
            </a:r>
          </a:p>
        </p:txBody>
      </p:sp>
      <p:sp>
        <p:nvSpPr>
          <p:cNvPr name="Freeform 5" id="5"/>
          <p:cNvSpPr/>
          <p:nvPr/>
        </p:nvSpPr>
        <p:spPr>
          <a:xfrm flipH="true" flipV="false" rot="5400000">
            <a:off x="12902905" y="-4057438"/>
            <a:ext cx="4452453" cy="8556356"/>
          </a:xfrm>
          <a:custGeom>
            <a:avLst/>
            <a:gdLst/>
            <a:ahLst/>
            <a:cxnLst/>
            <a:rect r="r" b="b" t="t" l="l"/>
            <a:pathLst>
              <a:path h="8556356" w="4452453">
                <a:moveTo>
                  <a:pt x="4452454" y="0"/>
                </a:moveTo>
                <a:lnTo>
                  <a:pt x="0" y="0"/>
                </a:lnTo>
                <a:lnTo>
                  <a:pt x="0" y="8556356"/>
                </a:lnTo>
                <a:lnTo>
                  <a:pt x="4452454" y="8556356"/>
                </a:lnTo>
                <a:lnTo>
                  <a:pt x="4452454" y="0"/>
                </a:lnTo>
                <a:close/>
              </a:path>
            </a:pathLst>
          </a:custGeom>
          <a:blipFill>
            <a:blip r:embed="rId2"/>
            <a:stretch>
              <a:fillRect l="0" t="0" r="0" b="0"/>
            </a:stretch>
          </a:blipFill>
        </p:spPr>
      </p:sp>
      <p:grpSp>
        <p:nvGrpSpPr>
          <p:cNvPr name="Group 6" id="6"/>
          <p:cNvGrpSpPr/>
          <p:nvPr/>
        </p:nvGrpSpPr>
        <p:grpSpPr>
          <a:xfrm rot="0">
            <a:off x="1714974" y="3003379"/>
            <a:ext cx="296548" cy="296548"/>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A038"/>
            </a:solidFill>
          </p:spPr>
        </p:sp>
      </p:grpSp>
      <p:grpSp>
        <p:nvGrpSpPr>
          <p:cNvPr name="Group 8" id="8"/>
          <p:cNvGrpSpPr/>
          <p:nvPr/>
        </p:nvGrpSpPr>
        <p:grpSpPr>
          <a:xfrm rot="0">
            <a:off x="5343343" y="2994657"/>
            <a:ext cx="296548" cy="296548"/>
            <a:chOff x="0" y="0"/>
            <a:chExt cx="6350000" cy="6350000"/>
          </a:xfrm>
        </p:grpSpPr>
        <p:sp>
          <p:nvSpPr>
            <p:cNvPr name="Freeform 9" id="9"/>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A038"/>
            </a:solidFill>
          </p:spPr>
        </p:sp>
      </p:grpSp>
      <p:grpSp>
        <p:nvGrpSpPr>
          <p:cNvPr name="Group 10" id="10"/>
          <p:cNvGrpSpPr/>
          <p:nvPr/>
        </p:nvGrpSpPr>
        <p:grpSpPr>
          <a:xfrm rot="0">
            <a:off x="9566880" y="2985936"/>
            <a:ext cx="296548" cy="296548"/>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A038"/>
            </a:solidFill>
          </p:spPr>
        </p:sp>
      </p:grpSp>
      <p:sp>
        <p:nvSpPr>
          <p:cNvPr name="AutoShape 12" id="12"/>
          <p:cNvSpPr/>
          <p:nvPr/>
        </p:nvSpPr>
        <p:spPr>
          <a:xfrm flipV="true">
            <a:off x="2011521" y="3142931"/>
            <a:ext cx="3331822" cy="8722"/>
          </a:xfrm>
          <a:prstGeom prst="line">
            <a:avLst/>
          </a:prstGeom>
          <a:ln cap="flat" w="19050">
            <a:solidFill>
              <a:srgbClr val="FFFFFF"/>
            </a:solidFill>
            <a:prstDash val="solid"/>
            <a:headEnd type="none" len="sm" w="sm"/>
            <a:tailEnd type="none" len="sm" w="sm"/>
          </a:ln>
        </p:spPr>
      </p:sp>
      <p:sp>
        <p:nvSpPr>
          <p:cNvPr name="AutoShape 13" id="13"/>
          <p:cNvSpPr/>
          <p:nvPr/>
        </p:nvSpPr>
        <p:spPr>
          <a:xfrm flipV="true">
            <a:off x="5639891" y="3134209"/>
            <a:ext cx="3926989" cy="8722"/>
          </a:xfrm>
          <a:prstGeom prst="line">
            <a:avLst/>
          </a:prstGeom>
          <a:ln cap="flat" w="19050">
            <a:solidFill>
              <a:srgbClr val="FFFFFF"/>
            </a:solidFill>
            <a:prstDash val="solid"/>
            <a:headEnd type="none" len="sm" w="sm"/>
            <a:tailEnd type="none" len="sm" w="sm"/>
          </a:ln>
        </p:spPr>
      </p:sp>
      <p:sp>
        <p:nvSpPr>
          <p:cNvPr name="AutoShape 14" id="14"/>
          <p:cNvSpPr/>
          <p:nvPr/>
        </p:nvSpPr>
        <p:spPr>
          <a:xfrm flipV="true">
            <a:off x="9863428" y="3125487"/>
            <a:ext cx="3480075" cy="8722"/>
          </a:xfrm>
          <a:prstGeom prst="line">
            <a:avLst/>
          </a:prstGeom>
          <a:ln cap="flat" w="19050">
            <a:solidFill>
              <a:srgbClr val="FFFFFF"/>
            </a:solidFill>
            <a:prstDash val="solid"/>
            <a:headEnd type="none" len="sm" w="sm"/>
            <a:tailEnd type="none" len="sm" w="sm"/>
          </a:ln>
        </p:spPr>
      </p:sp>
      <p:grpSp>
        <p:nvGrpSpPr>
          <p:cNvPr name="Group 15" id="15"/>
          <p:cNvGrpSpPr/>
          <p:nvPr/>
        </p:nvGrpSpPr>
        <p:grpSpPr>
          <a:xfrm rot="0">
            <a:off x="13343503" y="2977214"/>
            <a:ext cx="296548" cy="296548"/>
            <a:chOff x="0" y="0"/>
            <a:chExt cx="6350000" cy="6350000"/>
          </a:xfrm>
        </p:grpSpPr>
        <p:sp>
          <p:nvSpPr>
            <p:cNvPr name="Freeform 16" id="1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A038"/>
            </a:solidFill>
          </p:spPr>
        </p:sp>
      </p:grpSp>
      <p:sp>
        <p:nvSpPr>
          <p:cNvPr name="AutoShape 17" id="17"/>
          <p:cNvSpPr/>
          <p:nvPr/>
        </p:nvSpPr>
        <p:spPr>
          <a:xfrm>
            <a:off x="13640051" y="3125487"/>
            <a:ext cx="2935084" cy="1770"/>
          </a:xfrm>
          <a:prstGeom prst="line">
            <a:avLst/>
          </a:prstGeom>
          <a:ln cap="flat" w="19050">
            <a:solidFill>
              <a:srgbClr val="FFFFFF"/>
            </a:solidFill>
            <a:prstDash val="solid"/>
            <a:headEnd type="none" len="sm" w="sm"/>
            <a:tailEnd type="none" len="sm" w="sm"/>
          </a:ln>
        </p:spPr>
      </p:sp>
      <p:sp>
        <p:nvSpPr>
          <p:cNvPr name="Freeform 18" id="18"/>
          <p:cNvSpPr/>
          <p:nvPr/>
        </p:nvSpPr>
        <p:spPr>
          <a:xfrm flipH="false" flipV="false" rot="0">
            <a:off x="3097603" y="5857882"/>
            <a:ext cx="12009990" cy="4393446"/>
          </a:xfrm>
          <a:custGeom>
            <a:avLst/>
            <a:gdLst/>
            <a:ahLst/>
            <a:cxnLst/>
            <a:rect r="r" b="b" t="t" l="l"/>
            <a:pathLst>
              <a:path h="4393446" w="12009990">
                <a:moveTo>
                  <a:pt x="0" y="0"/>
                </a:moveTo>
                <a:lnTo>
                  <a:pt x="12009990" y="0"/>
                </a:lnTo>
                <a:lnTo>
                  <a:pt x="12009990" y="4393445"/>
                </a:lnTo>
                <a:lnTo>
                  <a:pt x="0" y="4393445"/>
                </a:lnTo>
                <a:lnTo>
                  <a:pt x="0" y="0"/>
                </a:lnTo>
                <a:close/>
              </a:path>
            </a:pathLst>
          </a:custGeom>
          <a:blipFill>
            <a:blip r:embed="rId3"/>
            <a:stretch>
              <a:fillRect l="0" t="0" r="0" b="0"/>
            </a:stretch>
          </a:blipFill>
        </p:spPr>
      </p:sp>
      <p:sp>
        <p:nvSpPr>
          <p:cNvPr name="TextBox 19" id="19"/>
          <p:cNvSpPr txBox="true"/>
          <p:nvPr/>
        </p:nvSpPr>
        <p:spPr>
          <a:xfrm rot="0">
            <a:off x="1712860" y="3613116"/>
            <a:ext cx="3081244" cy="438150"/>
          </a:xfrm>
          <a:prstGeom prst="rect">
            <a:avLst/>
          </a:prstGeom>
        </p:spPr>
        <p:txBody>
          <a:bodyPr anchor="t" rtlCol="false" tIns="0" lIns="0" bIns="0" rIns="0">
            <a:spAutoFit/>
          </a:bodyPr>
          <a:lstStyle/>
          <a:p>
            <a:pPr marL="0" indent="0" lvl="0">
              <a:lnSpc>
                <a:spcPts val="3446"/>
              </a:lnSpc>
              <a:spcBef>
                <a:spcPct val="0"/>
              </a:spcBef>
            </a:pPr>
            <a:r>
              <a:rPr lang="en-US" sz="2872" spc="235">
                <a:solidFill>
                  <a:srgbClr val="FFFFFF"/>
                </a:solidFill>
                <a:latin typeface="Mardoto Heavy"/>
              </a:rPr>
              <a:t>MAYO</a:t>
            </a:r>
          </a:p>
        </p:txBody>
      </p:sp>
      <p:sp>
        <p:nvSpPr>
          <p:cNvPr name="TextBox 20" id="20"/>
          <p:cNvSpPr txBox="true"/>
          <p:nvPr/>
        </p:nvSpPr>
        <p:spPr>
          <a:xfrm rot="0">
            <a:off x="1712860" y="4134808"/>
            <a:ext cx="3081244" cy="1189628"/>
          </a:xfrm>
          <a:prstGeom prst="rect">
            <a:avLst/>
          </a:prstGeom>
        </p:spPr>
        <p:txBody>
          <a:bodyPr anchor="t" rtlCol="false" tIns="0" lIns="0" bIns="0" rIns="0">
            <a:spAutoFit/>
          </a:bodyPr>
          <a:lstStyle/>
          <a:p>
            <a:pPr marL="0" indent="0" lvl="0">
              <a:lnSpc>
                <a:spcPts val="3204"/>
              </a:lnSpc>
              <a:spcBef>
                <a:spcPct val="0"/>
              </a:spcBef>
            </a:pPr>
            <a:r>
              <a:rPr lang="en-US" sz="2289">
                <a:solidFill>
                  <a:srgbClr val="FFFFFF"/>
                </a:solidFill>
                <a:latin typeface="Clear Sans"/>
              </a:rPr>
              <a:t>10 de mayo hasta el 29 de mayo del presente año.</a:t>
            </a:r>
          </a:p>
        </p:txBody>
      </p:sp>
      <p:sp>
        <p:nvSpPr>
          <p:cNvPr name="TextBox 21" id="21"/>
          <p:cNvSpPr txBox="true"/>
          <p:nvPr/>
        </p:nvSpPr>
        <p:spPr>
          <a:xfrm rot="0">
            <a:off x="5343366" y="3613116"/>
            <a:ext cx="3081244" cy="438150"/>
          </a:xfrm>
          <a:prstGeom prst="rect">
            <a:avLst/>
          </a:prstGeom>
        </p:spPr>
        <p:txBody>
          <a:bodyPr anchor="t" rtlCol="false" tIns="0" lIns="0" bIns="0" rIns="0">
            <a:spAutoFit/>
          </a:bodyPr>
          <a:lstStyle/>
          <a:p>
            <a:pPr marL="0" indent="0" lvl="0">
              <a:lnSpc>
                <a:spcPts val="3446"/>
              </a:lnSpc>
              <a:spcBef>
                <a:spcPct val="0"/>
              </a:spcBef>
            </a:pPr>
            <a:r>
              <a:rPr lang="en-US" sz="2872" spc="235">
                <a:solidFill>
                  <a:srgbClr val="FFFFFF"/>
                </a:solidFill>
                <a:latin typeface="Mardoto Heavy"/>
              </a:rPr>
              <a:t>JUNIO</a:t>
            </a:r>
          </a:p>
        </p:txBody>
      </p:sp>
      <p:sp>
        <p:nvSpPr>
          <p:cNvPr name="TextBox 22" id="22"/>
          <p:cNvSpPr txBox="true"/>
          <p:nvPr/>
        </p:nvSpPr>
        <p:spPr>
          <a:xfrm rot="0">
            <a:off x="5343366" y="4134808"/>
            <a:ext cx="3081244" cy="1589678"/>
          </a:xfrm>
          <a:prstGeom prst="rect">
            <a:avLst/>
          </a:prstGeom>
        </p:spPr>
        <p:txBody>
          <a:bodyPr anchor="t" rtlCol="false" tIns="0" lIns="0" bIns="0" rIns="0">
            <a:spAutoFit/>
          </a:bodyPr>
          <a:lstStyle/>
          <a:p>
            <a:pPr marL="0" indent="0" lvl="0">
              <a:lnSpc>
                <a:spcPts val="3204"/>
              </a:lnSpc>
              <a:spcBef>
                <a:spcPct val="0"/>
              </a:spcBef>
            </a:pPr>
            <a:r>
              <a:rPr lang="en-US" sz="2289">
                <a:solidFill>
                  <a:srgbClr val="FFFFFF"/>
                </a:solidFill>
                <a:latin typeface="Clear Sans"/>
              </a:rPr>
              <a:t>Desde el 1ro de junio hasta el finalizar con presentación al finalizar el mes</a:t>
            </a:r>
          </a:p>
        </p:txBody>
      </p:sp>
      <p:sp>
        <p:nvSpPr>
          <p:cNvPr name="TextBox 23" id="23"/>
          <p:cNvSpPr txBox="true"/>
          <p:nvPr/>
        </p:nvSpPr>
        <p:spPr>
          <a:xfrm rot="0">
            <a:off x="9566880" y="3613116"/>
            <a:ext cx="3081244" cy="438150"/>
          </a:xfrm>
          <a:prstGeom prst="rect">
            <a:avLst/>
          </a:prstGeom>
        </p:spPr>
        <p:txBody>
          <a:bodyPr anchor="t" rtlCol="false" tIns="0" lIns="0" bIns="0" rIns="0">
            <a:spAutoFit/>
          </a:bodyPr>
          <a:lstStyle/>
          <a:p>
            <a:pPr marL="0" indent="0" lvl="0">
              <a:lnSpc>
                <a:spcPts val="3446"/>
              </a:lnSpc>
              <a:spcBef>
                <a:spcPct val="0"/>
              </a:spcBef>
            </a:pPr>
            <a:r>
              <a:rPr lang="en-US" sz="2872" spc="235">
                <a:solidFill>
                  <a:srgbClr val="FFFFFF"/>
                </a:solidFill>
                <a:latin typeface="Mardoto Heavy"/>
              </a:rPr>
              <a:t>JULIO</a:t>
            </a:r>
          </a:p>
        </p:txBody>
      </p:sp>
      <p:sp>
        <p:nvSpPr>
          <p:cNvPr name="TextBox 24" id="24"/>
          <p:cNvSpPr txBox="true"/>
          <p:nvPr/>
        </p:nvSpPr>
        <p:spPr>
          <a:xfrm rot="0">
            <a:off x="9566900" y="4134808"/>
            <a:ext cx="3081244" cy="1189628"/>
          </a:xfrm>
          <a:prstGeom prst="rect">
            <a:avLst/>
          </a:prstGeom>
        </p:spPr>
        <p:txBody>
          <a:bodyPr anchor="t" rtlCol="false" tIns="0" lIns="0" bIns="0" rIns="0">
            <a:spAutoFit/>
          </a:bodyPr>
          <a:lstStyle/>
          <a:p>
            <a:pPr marL="0" indent="0" lvl="0">
              <a:lnSpc>
                <a:spcPts val="3204"/>
              </a:lnSpc>
              <a:spcBef>
                <a:spcPct val="0"/>
              </a:spcBef>
            </a:pPr>
            <a:r>
              <a:rPr lang="en-US" sz="2289">
                <a:solidFill>
                  <a:srgbClr val="FFFFFF"/>
                </a:solidFill>
                <a:latin typeface="Clear Sans"/>
              </a:rPr>
              <a:t>Desde el 05 de julio hasta la presente fecha 26 de julio.</a:t>
            </a:r>
          </a:p>
        </p:txBody>
      </p:sp>
      <p:sp>
        <p:nvSpPr>
          <p:cNvPr name="TextBox 25" id="25"/>
          <p:cNvSpPr txBox="true"/>
          <p:nvPr/>
        </p:nvSpPr>
        <p:spPr>
          <a:xfrm rot="0">
            <a:off x="13343503" y="3613116"/>
            <a:ext cx="2561048" cy="438150"/>
          </a:xfrm>
          <a:prstGeom prst="rect">
            <a:avLst/>
          </a:prstGeom>
        </p:spPr>
        <p:txBody>
          <a:bodyPr anchor="t" rtlCol="false" tIns="0" lIns="0" bIns="0" rIns="0">
            <a:spAutoFit/>
          </a:bodyPr>
          <a:lstStyle/>
          <a:p>
            <a:pPr marL="0" indent="0" lvl="0">
              <a:lnSpc>
                <a:spcPts val="3446"/>
              </a:lnSpc>
              <a:spcBef>
                <a:spcPct val="0"/>
              </a:spcBef>
            </a:pPr>
            <a:r>
              <a:rPr lang="en-US" sz="2872" spc="235">
                <a:solidFill>
                  <a:srgbClr val="FFFFFF"/>
                </a:solidFill>
                <a:latin typeface="Mardoto Heavy"/>
              </a:rPr>
              <a:t>AGOSTO</a:t>
            </a:r>
          </a:p>
        </p:txBody>
      </p:sp>
      <p:sp>
        <p:nvSpPr>
          <p:cNvPr name="TextBox 26" id="26"/>
          <p:cNvSpPr txBox="true"/>
          <p:nvPr/>
        </p:nvSpPr>
        <p:spPr>
          <a:xfrm rot="0">
            <a:off x="13343503" y="4134853"/>
            <a:ext cx="2561048" cy="1589678"/>
          </a:xfrm>
          <a:prstGeom prst="rect">
            <a:avLst/>
          </a:prstGeom>
        </p:spPr>
        <p:txBody>
          <a:bodyPr anchor="t" rtlCol="false" tIns="0" lIns="0" bIns="0" rIns="0">
            <a:spAutoFit/>
          </a:bodyPr>
          <a:lstStyle/>
          <a:p>
            <a:pPr marL="0" indent="0" lvl="0">
              <a:lnSpc>
                <a:spcPts val="3204"/>
              </a:lnSpc>
              <a:spcBef>
                <a:spcPct val="0"/>
              </a:spcBef>
            </a:pPr>
            <a:r>
              <a:rPr lang="en-US" sz="2289">
                <a:solidFill>
                  <a:srgbClr val="FFFFFF"/>
                </a:solidFill>
                <a:latin typeface="Clear Sans"/>
              </a:rPr>
              <a:t>Defensa del proyecto y presentación del mismo.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E6E80"/>
        </a:solidFill>
      </p:bgPr>
    </p:bg>
    <p:spTree>
      <p:nvGrpSpPr>
        <p:cNvPr id="1" name=""/>
        <p:cNvGrpSpPr/>
        <p:nvPr/>
      </p:nvGrpSpPr>
      <p:grpSpPr>
        <a:xfrm>
          <a:off x="0" y="0"/>
          <a:ext cx="0" cy="0"/>
          <a:chOff x="0" y="0"/>
          <a:chExt cx="0" cy="0"/>
        </a:xfrm>
      </p:grpSpPr>
      <p:sp>
        <p:nvSpPr>
          <p:cNvPr name="Freeform 2" id="2"/>
          <p:cNvSpPr/>
          <p:nvPr/>
        </p:nvSpPr>
        <p:spPr>
          <a:xfrm flipH="true" flipV="false" rot="0">
            <a:off x="-2283377" y="5322934"/>
            <a:ext cx="4452453" cy="8556356"/>
          </a:xfrm>
          <a:custGeom>
            <a:avLst/>
            <a:gdLst/>
            <a:ahLst/>
            <a:cxnLst/>
            <a:rect r="r" b="b" t="t" l="l"/>
            <a:pathLst>
              <a:path h="8556356" w="4452453">
                <a:moveTo>
                  <a:pt x="4452454" y="0"/>
                </a:moveTo>
                <a:lnTo>
                  <a:pt x="0" y="0"/>
                </a:lnTo>
                <a:lnTo>
                  <a:pt x="0" y="8556356"/>
                </a:lnTo>
                <a:lnTo>
                  <a:pt x="4452454" y="8556356"/>
                </a:lnTo>
                <a:lnTo>
                  <a:pt x="4452454" y="0"/>
                </a:lnTo>
                <a:close/>
              </a:path>
            </a:pathLst>
          </a:custGeom>
          <a:blipFill>
            <a:blip r:embed="rId2"/>
            <a:stretch>
              <a:fillRect l="0" t="0" r="0" b="0"/>
            </a:stretch>
          </a:blipFill>
        </p:spPr>
      </p:sp>
      <p:sp>
        <p:nvSpPr>
          <p:cNvPr name="Freeform 3" id="3"/>
          <p:cNvSpPr/>
          <p:nvPr/>
        </p:nvSpPr>
        <p:spPr>
          <a:xfrm flipH="true" flipV="false" rot="-10800000">
            <a:off x="16286873" y="-2828554"/>
            <a:ext cx="4452453" cy="8556356"/>
          </a:xfrm>
          <a:custGeom>
            <a:avLst/>
            <a:gdLst/>
            <a:ahLst/>
            <a:cxnLst/>
            <a:rect r="r" b="b" t="t" l="l"/>
            <a:pathLst>
              <a:path h="8556356" w="4452453">
                <a:moveTo>
                  <a:pt x="4452453" y="0"/>
                </a:moveTo>
                <a:lnTo>
                  <a:pt x="0" y="0"/>
                </a:lnTo>
                <a:lnTo>
                  <a:pt x="0" y="8556356"/>
                </a:lnTo>
                <a:lnTo>
                  <a:pt x="4452453" y="8556356"/>
                </a:lnTo>
                <a:lnTo>
                  <a:pt x="4452453" y="0"/>
                </a:lnTo>
                <a:close/>
              </a:path>
            </a:pathLst>
          </a:custGeom>
          <a:blipFill>
            <a:blip r:embed="rId2"/>
            <a:stretch>
              <a:fillRect l="0" t="0" r="0" b="0"/>
            </a:stretch>
          </a:blipFill>
        </p:spPr>
      </p:sp>
      <p:sp>
        <p:nvSpPr>
          <p:cNvPr name="Freeform 4" id="4"/>
          <p:cNvSpPr/>
          <p:nvPr/>
        </p:nvSpPr>
        <p:spPr>
          <a:xfrm flipH="false" flipV="false" rot="0">
            <a:off x="1028700" y="3076618"/>
            <a:ext cx="15832324" cy="3593151"/>
          </a:xfrm>
          <a:custGeom>
            <a:avLst/>
            <a:gdLst/>
            <a:ahLst/>
            <a:cxnLst/>
            <a:rect r="r" b="b" t="t" l="l"/>
            <a:pathLst>
              <a:path h="3593151" w="15832324">
                <a:moveTo>
                  <a:pt x="0" y="0"/>
                </a:moveTo>
                <a:lnTo>
                  <a:pt x="15832324" y="0"/>
                </a:lnTo>
                <a:lnTo>
                  <a:pt x="15832324" y="3593151"/>
                </a:lnTo>
                <a:lnTo>
                  <a:pt x="0" y="3593151"/>
                </a:lnTo>
                <a:lnTo>
                  <a:pt x="0" y="0"/>
                </a:lnTo>
                <a:close/>
              </a:path>
            </a:pathLst>
          </a:custGeom>
          <a:blipFill>
            <a:blip r:embed="rId3"/>
            <a:stretch>
              <a:fillRect l="0" t="0" r="0" b="0"/>
            </a:stretch>
          </a:blipFill>
        </p:spPr>
      </p:sp>
      <p:sp>
        <p:nvSpPr>
          <p:cNvPr name="TextBox 5" id="5"/>
          <p:cNvSpPr txBox="true"/>
          <p:nvPr/>
        </p:nvSpPr>
        <p:spPr>
          <a:xfrm rot="0">
            <a:off x="6348215" y="1028700"/>
            <a:ext cx="5193293" cy="1238250"/>
          </a:xfrm>
          <a:prstGeom prst="rect">
            <a:avLst/>
          </a:prstGeom>
        </p:spPr>
        <p:txBody>
          <a:bodyPr anchor="t" rtlCol="false" tIns="0" lIns="0" bIns="0" rIns="0">
            <a:spAutoFit/>
          </a:bodyPr>
          <a:lstStyle/>
          <a:p>
            <a:pPr algn="ctr">
              <a:lnSpc>
                <a:spcPts val="4920"/>
              </a:lnSpc>
            </a:pPr>
            <a:r>
              <a:rPr lang="en-US" sz="4100">
                <a:solidFill>
                  <a:srgbClr val="FFFFFF"/>
                </a:solidFill>
                <a:latin typeface="Mardoto Heavy"/>
              </a:rPr>
              <a:t>MATRIZ  HISTORIAS DE USUARIO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E6E80"/>
        </a:solidFill>
      </p:bgPr>
    </p:bg>
    <p:spTree>
      <p:nvGrpSpPr>
        <p:cNvPr id="1" name=""/>
        <p:cNvGrpSpPr/>
        <p:nvPr/>
      </p:nvGrpSpPr>
      <p:grpSpPr>
        <a:xfrm>
          <a:off x="0" y="0"/>
          <a:ext cx="0" cy="0"/>
          <a:chOff x="0" y="0"/>
          <a:chExt cx="0" cy="0"/>
        </a:xfrm>
      </p:grpSpPr>
      <p:sp>
        <p:nvSpPr>
          <p:cNvPr name="Freeform 2" id="2"/>
          <p:cNvSpPr/>
          <p:nvPr/>
        </p:nvSpPr>
        <p:spPr>
          <a:xfrm flipH="true" flipV="false" rot="0">
            <a:off x="-2283377" y="5322934"/>
            <a:ext cx="4452453" cy="8556356"/>
          </a:xfrm>
          <a:custGeom>
            <a:avLst/>
            <a:gdLst/>
            <a:ahLst/>
            <a:cxnLst/>
            <a:rect r="r" b="b" t="t" l="l"/>
            <a:pathLst>
              <a:path h="8556356" w="4452453">
                <a:moveTo>
                  <a:pt x="4452454" y="0"/>
                </a:moveTo>
                <a:lnTo>
                  <a:pt x="0" y="0"/>
                </a:lnTo>
                <a:lnTo>
                  <a:pt x="0" y="8556356"/>
                </a:lnTo>
                <a:lnTo>
                  <a:pt x="4452454" y="8556356"/>
                </a:lnTo>
                <a:lnTo>
                  <a:pt x="4452454" y="0"/>
                </a:lnTo>
                <a:close/>
              </a:path>
            </a:pathLst>
          </a:custGeom>
          <a:blipFill>
            <a:blip r:embed="rId2"/>
            <a:stretch>
              <a:fillRect l="0" t="0" r="0" b="0"/>
            </a:stretch>
          </a:blipFill>
        </p:spPr>
      </p:sp>
      <p:sp>
        <p:nvSpPr>
          <p:cNvPr name="Freeform 3" id="3"/>
          <p:cNvSpPr/>
          <p:nvPr/>
        </p:nvSpPr>
        <p:spPr>
          <a:xfrm flipH="true" flipV="false" rot="-10800000">
            <a:off x="16286873" y="-2828554"/>
            <a:ext cx="4452453" cy="8556356"/>
          </a:xfrm>
          <a:custGeom>
            <a:avLst/>
            <a:gdLst/>
            <a:ahLst/>
            <a:cxnLst/>
            <a:rect r="r" b="b" t="t" l="l"/>
            <a:pathLst>
              <a:path h="8556356" w="4452453">
                <a:moveTo>
                  <a:pt x="4452453" y="0"/>
                </a:moveTo>
                <a:lnTo>
                  <a:pt x="0" y="0"/>
                </a:lnTo>
                <a:lnTo>
                  <a:pt x="0" y="8556356"/>
                </a:lnTo>
                <a:lnTo>
                  <a:pt x="4452453" y="8556356"/>
                </a:lnTo>
                <a:lnTo>
                  <a:pt x="4452453" y="0"/>
                </a:lnTo>
                <a:close/>
              </a:path>
            </a:pathLst>
          </a:custGeom>
          <a:blipFill>
            <a:blip r:embed="rId2"/>
            <a:stretch>
              <a:fillRect l="0" t="0" r="0" b="0"/>
            </a:stretch>
          </a:blipFill>
        </p:spPr>
      </p:sp>
      <p:sp>
        <p:nvSpPr>
          <p:cNvPr name="Freeform 4" id="4"/>
          <p:cNvSpPr/>
          <p:nvPr/>
        </p:nvSpPr>
        <p:spPr>
          <a:xfrm flipH="false" flipV="false" rot="0">
            <a:off x="1028700" y="776425"/>
            <a:ext cx="374950" cy="380484"/>
          </a:xfrm>
          <a:custGeom>
            <a:avLst/>
            <a:gdLst/>
            <a:ahLst/>
            <a:cxnLst/>
            <a:rect r="r" b="b" t="t" l="l"/>
            <a:pathLst>
              <a:path h="380484" w="374950">
                <a:moveTo>
                  <a:pt x="0" y="0"/>
                </a:moveTo>
                <a:lnTo>
                  <a:pt x="374950" y="0"/>
                </a:lnTo>
                <a:lnTo>
                  <a:pt x="374950" y="380484"/>
                </a:lnTo>
                <a:lnTo>
                  <a:pt x="0" y="380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69077" y="2024801"/>
            <a:ext cx="7496794" cy="7406003"/>
          </a:xfrm>
          <a:custGeom>
            <a:avLst/>
            <a:gdLst/>
            <a:ahLst/>
            <a:cxnLst/>
            <a:rect r="r" b="b" t="t" l="l"/>
            <a:pathLst>
              <a:path h="7406003" w="7496794">
                <a:moveTo>
                  <a:pt x="0" y="0"/>
                </a:moveTo>
                <a:lnTo>
                  <a:pt x="7496794" y="0"/>
                </a:lnTo>
                <a:lnTo>
                  <a:pt x="7496794" y="7406003"/>
                </a:lnTo>
                <a:lnTo>
                  <a:pt x="0" y="7406003"/>
                </a:lnTo>
                <a:lnTo>
                  <a:pt x="0" y="0"/>
                </a:lnTo>
                <a:close/>
              </a:path>
            </a:pathLst>
          </a:custGeom>
          <a:blipFill>
            <a:blip r:embed="rId5"/>
            <a:stretch>
              <a:fillRect l="0" t="0" r="0" b="0"/>
            </a:stretch>
          </a:blipFill>
        </p:spPr>
      </p:sp>
      <p:sp>
        <p:nvSpPr>
          <p:cNvPr name="Freeform 6" id="6"/>
          <p:cNvSpPr/>
          <p:nvPr/>
        </p:nvSpPr>
        <p:spPr>
          <a:xfrm flipH="false" flipV="false" rot="0">
            <a:off x="10505528" y="1905036"/>
            <a:ext cx="6753772" cy="7645532"/>
          </a:xfrm>
          <a:custGeom>
            <a:avLst/>
            <a:gdLst/>
            <a:ahLst/>
            <a:cxnLst/>
            <a:rect r="r" b="b" t="t" l="l"/>
            <a:pathLst>
              <a:path h="7645532" w="6753772">
                <a:moveTo>
                  <a:pt x="0" y="0"/>
                </a:moveTo>
                <a:lnTo>
                  <a:pt x="6753772" y="0"/>
                </a:lnTo>
                <a:lnTo>
                  <a:pt x="6753772" y="7645532"/>
                </a:lnTo>
                <a:lnTo>
                  <a:pt x="0" y="7645532"/>
                </a:lnTo>
                <a:lnTo>
                  <a:pt x="0" y="0"/>
                </a:lnTo>
                <a:close/>
              </a:path>
            </a:pathLst>
          </a:custGeom>
          <a:blipFill>
            <a:blip r:embed="rId6"/>
            <a:stretch>
              <a:fillRect l="0" t="0" r="0" b="0"/>
            </a:stretch>
          </a:blipFill>
        </p:spPr>
      </p:sp>
      <p:sp>
        <p:nvSpPr>
          <p:cNvPr name="TextBox 7" id="7"/>
          <p:cNvSpPr txBox="true"/>
          <p:nvPr/>
        </p:nvSpPr>
        <p:spPr>
          <a:xfrm rot="0">
            <a:off x="3512811" y="647322"/>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Mardoto Heavy"/>
              </a:rPr>
              <a:t>Requisitos Funcionales</a:t>
            </a:r>
          </a:p>
        </p:txBody>
      </p:sp>
      <p:sp>
        <p:nvSpPr>
          <p:cNvPr name="TextBox 8" id="8"/>
          <p:cNvSpPr txBox="true"/>
          <p:nvPr/>
        </p:nvSpPr>
        <p:spPr>
          <a:xfrm rot="0">
            <a:off x="1535766" y="824050"/>
            <a:ext cx="3032398" cy="231140"/>
          </a:xfrm>
          <a:prstGeom prst="rect">
            <a:avLst/>
          </a:prstGeom>
        </p:spPr>
        <p:txBody>
          <a:bodyPr anchor="t" rtlCol="false" tIns="0" lIns="0" bIns="0" rIns="0">
            <a:spAutoFit/>
          </a:bodyPr>
          <a:lstStyle/>
          <a:p>
            <a:pPr>
              <a:lnSpc>
                <a:spcPts val="1869"/>
              </a:lnSpc>
            </a:pPr>
            <a:r>
              <a:rPr lang="en-US" sz="1699" spc="67">
                <a:solidFill>
                  <a:srgbClr val="FFFFFF"/>
                </a:solidFill>
                <a:latin typeface="Clear Sans Medium"/>
              </a:rPr>
              <a:t>ESTUDIO SHONOS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E6E80"/>
        </a:solidFill>
      </p:bgPr>
    </p:bg>
    <p:spTree>
      <p:nvGrpSpPr>
        <p:cNvPr id="1" name=""/>
        <p:cNvGrpSpPr/>
        <p:nvPr/>
      </p:nvGrpSpPr>
      <p:grpSpPr>
        <a:xfrm>
          <a:off x="0" y="0"/>
          <a:ext cx="0" cy="0"/>
          <a:chOff x="0" y="0"/>
          <a:chExt cx="0" cy="0"/>
        </a:xfrm>
      </p:grpSpPr>
      <p:sp>
        <p:nvSpPr>
          <p:cNvPr name="Freeform 2" id="2"/>
          <p:cNvSpPr/>
          <p:nvPr/>
        </p:nvSpPr>
        <p:spPr>
          <a:xfrm flipH="true" flipV="false" rot="0">
            <a:off x="-2283377" y="5322934"/>
            <a:ext cx="4452453" cy="8556356"/>
          </a:xfrm>
          <a:custGeom>
            <a:avLst/>
            <a:gdLst/>
            <a:ahLst/>
            <a:cxnLst/>
            <a:rect r="r" b="b" t="t" l="l"/>
            <a:pathLst>
              <a:path h="8556356" w="4452453">
                <a:moveTo>
                  <a:pt x="4452454" y="0"/>
                </a:moveTo>
                <a:lnTo>
                  <a:pt x="0" y="0"/>
                </a:lnTo>
                <a:lnTo>
                  <a:pt x="0" y="8556356"/>
                </a:lnTo>
                <a:lnTo>
                  <a:pt x="4452454" y="8556356"/>
                </a:lnTo>
                <a:lnTo>
                  <a:pt x="4452454" y="0"/>
                </a:lnTo>
                <a:close/>
              </a:path>
            </a:pathLst>
          </a:custGeom>
          <a:blipFill>
            <a:blip r:embed="rId2"/>
            <a:stretch>
              <a:fillRect l="0" t="0" r="0" b="0"/>
            </a:stretch>
          </a:blipFill>
        </p:spPr>
      </p:sp>
      <p:sp>
        <p:nvSpPr>
          <p:cNvPr name="Freeform 3" id="3"/>
          <p:cNvSpPr/>
          <p:nvPr/>
        </p:nvSpPr>
        <p:spPr>
          <a:xfrm flipH="true" flipV="false" rot="-10800000">
            <a:off x="16286873" y="-2828554"/>
            <a:ext cx="4452453" cy="8556356"/>
          </a:xfrm>
          <a:custGeom>
            <a:avLst/>
            <a:gdLst/>
            <a:ahLst/>
            <a:cxnLst/>
            <a:rect r="r" b="b" t="t" l="l"/>
            <a:pathLst>
              <a:path h="8556356" w="4452453">
                <a:moveTo>
                  <a:pt x="4452453" y="0"/>
                </a:moveTo>
                <a:lnTo>
                  <a:pt x="0" y="0"/>
                </a:lnTo>
                <a:lnTo>
                  <a:pt x="0" y="8556356"/>
                </a:lnTo>
                <a:lnTo>
                  <a:pt x="4452453" y="8556356"/>
                </a:lnTo>
                <a:lnTo>
                  <a:pt x="4452453" y="0"/>
                </a:lnTo>
                <a:close/>
              </a:path>
            </a:pathLst>
          </a:custGeom>
          <a:blipFill>
            <a:blip r:embed="rId2"/>
            <a:stretch>
              <a:fillRect l="0" t="0" r="0" b="0"/>
            </a:stretch>
          </a:blipFill>
        </p:spPr>
      </p:sp>
      <p:sp>
        <p:nvSpPr>
          <p:cNvPr name="Freeform 4" id="4"/>
          <p:cNvSpPr/>
          <p:nvPr/>
        </p:nvSpPr>
        <p:spPr>
          <a:xfrm flipH="false" flipV="false" rot="0">
            <a:off x="2417669" y="2072795"/>
            <a:ext cx="13869204" cy="6509858"/>
          </a:xfrm>
          <a:custGeom>
            <a:avLst/>
            <a:gdLst/>
            <a:ahLst/>
            <a:cxnLst/>
            <a:rect r="r" b="b" t="t" l="l"/>
            <a:pathLst>
              <a:path h="6509858" w="13869204">
                <a:moveTo>
                  <a:pt x="0" y="0"/>
                </a:moveTo>
                <a:lnTo>
                  <a:pt x="13869204" y="0"/>
                </a:lnTo>
                <a:lnTo>
                  <a:pt x="13869204" y="6509857"/>
                </a:lnTo>
                <a:lnTo>
                  <a:pt x="0" y="6509857"/>
                </a:lnTo>
                <a:lnTo>
                  <a:pt x="0" y="0"/>
                </a:lnTo>
                <a:close/>
              </a:path>
            </a:pathLst>
          </a:custGeom>
          <a:blipFill>
            <a:blip r:embed="rId3"/>
            <a:stretch>
              <a:fillRect l="0" t="0" r="0" b="0"/>
            </a:stretch>
          </a:blipFill>
        </p:spPr>
      </p:sp>
      <p:sp>
        <p:nvSpPr>
          <p:cNvPr name="TextBox 5" id="5"/>
          <p:cNvSpPr txBox="true"/>
          <p:nvPr/>
        </p:nvSpPr>
        <p:spPr>
          <a:xfrm rot="0">
            <a:off x="3422550" y="647322"/>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Mardoto Bold"/>
              </a:rPr>
              <a:t>DISEÑO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E6E80"/>
        </a:solidFill>
      </p:bgPr>
    </p:bg>
    <p:spTree>
      <p:nvGrpSpPr>
        <p:cNvPr id="1" name=""/>
        <p:cNvGrpSpPr/>
        <p:nvPr/>
      </p:nvGrpSpPr>
      <p:grpSpPr>
        <a:xfrm>
          <a:off x="0" y="0"/>
          <a:ext cx="0" cy="0"/>
          <a:chOff x="0" y="0"/>
          <a:chExt cx="0" cy="0"/>
        </a:xfrm>
      </p:grpSpPr>
      <p:sp>
        <p:nvSpPr>
          <p:cNvPr name="Freeform 2" id="2"/>
          <p:cNvSpPr/>
          <p:nvPr/>
        </p:nvSpPr>
        <p:spPr>
          <a:xfrm flipH="true" flipV="false" rot="0">
            <a:off x="-2283377" y="5322934"/>
            <a:ext cx="4452453" cy="8556356"/>
          </a:xfrm>
          <a:custGeom>
            <a:avLst/>
            <a:gdLst/>
            <a:ahLst/>
            <a:cxnLst/>
            <a:rect r="r" b="b" t="t" l="l"/>
            <a:pathLst>
              <a:path h="8556356" w="4452453">
                <a:moveTo>
                  <a:pt x="4452454" y="0"/>
                </a:moveTo>
                <a:lnTo>
                  <a:pt x="0" y="0"/>
                </a:lnTo>
                <a:lnTo>
                  <a:pt x="0" y="8556356"/>
                </a:lnTo>
                <a:lnTo>
                  <a:pt x="4452454" y="8556356"/>
                </a:lnTo>
                <a:lnTo>
                  <a:pt x="4452454" y="0"/>
                </a:lnTo>
                <a:close/>
              </a:path>
            </a:pathLst>
          </a:custGeom>
          <a:blipFill>
            <a:blip r:embed="rId2"/>
            <a:stretch>
              <a:fillRect l="0" t="0" r="0" b="0"/>
            </a:stretch>
          </a:blipFill>
        </p:spPr>
      </p:sp>
      <p:sp>
        <p:nvSpPr>
          <p:cNvPr name="Freeform 3" id="3"/>
          <p:cNvSpPr/>
          <p:nvPr/>
        </p:nvSpPr>
        <p:spPr>
          <a:xfrm flipH="true" flipV="false" rot="-10800000">
            <a:off x="16286873" y="-2828554"/>
            <a:ext cx="4452453" cy="8556356"/>
          </a:xfrm>
          <a:custGeom>
            <a:avLst/>
            <a:gdLst/>
            <a:ahLst/>
            <a:cxnLst/>
            <a:rect r="r" b="b" t="t" l="l"/>
            <a:pathLst>
              <a:path h="8556356" w="4452453">
                <a:moveTo>
                  <a:pt x="4452453" y="0"/>
                </a:moveTo>
                <a:lnTo>
                  <a:pt x="0" y="0"/>
                </a:lnTo>
                <a:lnTo>
                  <a:pt x="0" y="8556356"/>
                </a:lnTo>
                <a:lnTo>
                  <a:pt x="4452453" y="8556356"/>
                </a:lnTo>
                <a:lnTo>
                  <a:pt x="4452453" y="0"/>
                </a:lnTo>
                <a:close/>
              </a:path>
            </a:pathLst>
          </a:custGeom>
          <a:blipFill>
            <a:blip r:embed="rId2"/>
            <a:stretch>
              <a:fillRect l="0" t="0" r="0" b="0"/>
            </a:stretch>
          </a:blipFill>
        </p:spPr>
      </p:sp>
      <p:sp>
        <p:nvSpPr>
          <p:cNvPr name="Freeform 4" id="4"/>
          <p:cNvSpPr/>
          <p:nvPr/>
        </p:nvSpPr>
        <p:spPr>
          <a:xfrm flipH="false" flipV="false" rot="0">
            <a:off x="2419907" y="2226196"/>
            <a:ext cx="14299508" cy="6193475"/>
          </a:xfrm>
          <a:custGeom>
            <a:avLst/>
            <a:gdLst/>
            <a:ahLst/>
            <a:cxnLst/>
            <a:rect r="r" b="b" t="t" l="l"/>
            <a:pathLst>
              <a:path h="6193475" w="14299508">
                <a:moveTo>
                  <a:pt x="0" y="0"/>
                </a:moveTo>
                <a:lnTo>
                  <a:pt x="14299508" y="0"/>
                </a:lnTo>
                <a:lnTo>
                  <a:pt x="14299508" y="6193475"/>
                </a:lnTo>
                <a:lnTo>
                  <a:pt x="0" y="6193475"/>
                </a:lnTo>
                <a:lnTo>
                  <a:pt x="0" y="0"/>
                </a:lnTo>
                <a:close/>
              </a:path>
            </a:pathLst>
          </a:custGeom>
          <a:blipFill>
            <a:blip r:embed="rId3"/>
            <a:stretch>
              <a:fillRect l="0" t="0" r="0" b="0"/>
            </a:stretch>
          </a:blipFill>
        </p:spPr>
      </p:sp>
      <p:sp>
        <p:nvSpPr>
          <p:cNvPr name="TextBox 5" id="5"/>
          <p:cNvSpPr txBox="true"/>
          <p:nvPr/>
        </p:nvSpPr>
        <p:spPr>
          <a:xfrm rot="0">
            <a:off x="3422550" y="647322"/>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Mardoto Bold"/>
              </a:rPr>
              <a:t>DISEÑO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blip>
          <a:srcRect l="6853" t="0" r="22035" b="0"/>
          <a:stretch>
            <a:fillRect/>
          </a:stretch>
        </p:blipFill>
        <p:spPr>
          <a:xfrm flipH="false" flipV="false">
            <a:off x="0" y="0"/>
            <a:ext cx="18288000" cy="10287000"/>
          </a:xfrm>
          <a:prstGeom prst="rect">
            <a:avLst/>
          </a:prstGeom>
        </p:spPr>
      </p:pic>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028700" y="3084239"/>
            <a:ext cx="11231141" cy="0"/>
          </a:xfrm>
          <a:prstGeom prst="line">
            <a:avLst/>
          </a:prstGeom>
          <a:ln cap="flat" w="238125">
            <a:solidFill>
              <a:srgbClr val="EFA038"/>
            </a:solidFill>
            <a:prstDash val="solid"/>
            <a:headEnd type="none" len="sm" w="sm"/>
            <a:tailEnd type="none" len="sm" w="sm"/>
          </a:ln>
        </p:spPr>
      </p:sp>
      <p:sp>
        <p:nvSpPr>
          <p:cNvPr name="Freeform 5" id="5"/>
          <p:cNvSpPr/>
          <p:nvPr/>
        </p:nvSpPr>
        <p:spPr>
          <a:xfrm flipH="false" flipV="false" rot="0">
            <a:off x="13182891" y="-125364"/>
            <a:ext cx="7025153" cy="10537729"/>
          </a:xfrm>
          <a:custGeom>
            <a:avLst/>
            <a:gdLst/>
            <a:ahLst/>
            <a:cxnLst/>
            <a:rect r="r" b="b" t="t" l="l"/>
            <a:pathLst>
              <a:path h="10537729" w="7025153">
                <a:moveTo>
                  <a:pt x="0" y="0"/>
                </a:moveTo>
                <a:lnTo>
                  <a:pt x="7025153" y="0"/>
                </a:lnTo>
                <a:lnTo>
                  <a:pt x="7025153" y="10537728"/>
                </a:lnTo>
                <a:lnTo>
                  <a:pt x="0" y="10537728"/>
                </a:lnTo>
                <a:lnTo>
                  <a:pt x="0" y="0"/>
                </a:lnTo>
                <a:close/>
              </a:path>
            </a:pathLst>
          </a:custGeom>
          <a:blipFill>
            <a:blip r:embed="rId5"/>
            <a:stretch>
              <a:fillRect l="0" t="0" r="0" b="0"/>
            </a:stretch>
          </a:blipFill>
        </p:spPr>
      </p:sp>
      <p:sp>
        <p:nvSpPr>
          <p:cNvPr name="TextBox 6" id="6"/>
          <p:cNvSpPr txBox="true"/>
          <p:nvPr/>
        </p:nvSpPr>
        <p:spPr>
          <a:xfrm rot="0">
            <a:off x="1216175" y="1743937"/>
            <a:ext cx="10886210" cy="1137285"/>
          </a:xfrm>
          <a:prstGeom prst="rect">
            <a:avLst/>
          </a:prstGeom>
        </p:spPr>
        <p:txBody>
          <a:bodyPr anchor="t" rtlCol="false" tIns="0" lIns="0" bIns="0" rIns="0">
            <a:spAutoFit/>
          </a:bodyPr>
          <a:lstStyle/>
          <a:p>
            <a:pPr algn="ctr">
              <a:lnSpc>
                <a:spcPts val="9240"/>
              </a:lnSpc>
            </a:pPr>
            <a:r>
              <a:rPr lang="en-US" sz="6600">
                <a:solidFill>
                  <a:srgbClr val="000000"/>
                </a:solidFill>
                <a:latin typeface="Mardoto Heavy"/>
              </a:rPr>
              <a:t>Resultados del Proyecto</a:t>
            </a:r>
          </a:p>
        </p:txBody>
      </p:sp>
      <p:sp>
        <p:nvSpPr>
          <p:cNvPr name="TextBox 7" id="7"/>
          <p:cNvSpPr txBox="true"/>
          <p:nvPr/>
        </p:nvSpPr>
        <p:spPr>
          <a:xfrm rot="0">
            <a:off x="1028700" y="3553974"/>
            <a:ext cx="11231141" cy="1723390"/>
          </a:xfrm>
          <a:prstGeom prst="rect">
            <a:avLst/>
          </a:prstGeom>
        </p:spPr>
        <p:txBody>
          <a:bodyPr anchor="t" rtlCol="false" tIns="0" lIns="0" bIns="0" rIns="0">
            <a:spAutoFit/>
          </a:bodyPr>
          <a:lstStyle/>
          <a:p>
            <a:pPr algn="just">
              <a:lnSpc>
                <a:spcPts val="2800"/>
              </a:lnSpc>
            </a:pPr>
            <a:r>
              <a:rPr lang="en-US" sz="2000">
                <a:solidFill>
                  <a:srgbClr val="000000"/>
                </a:solidFill>
                <a:latin typeface="Clear Sans Medium"/>
              </a:rPr>
              <a:t>Al culminar con nuestro proyecto, el negocio de comida rápida “NEO FAST AND GRILL” contará con un proyecto automatizado de sistema el cual le permitirá organizar un registro de productos elaborados, herramienta que será de manera útil para evitar mala administración de gastos dentro de la cantidad de ventas.</a:t>
            </a:r>
          </a:p>
          <a:p>
            <a:pPr algn="just">
              <a:lnSpc>
                <a:spcPts val="252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blip>
          <a:srcRect l="6853" t="0" r="22035" b="0"/>
          <a:stretch>
            <a:fillRect/>
          </a:stretch>
        </p:blipFill>
        <p:spPr>
          <a:xfrm flipH="false" flipV="false">
            <a:off x="0" y="0"/>
            <a:ext cx="18288000" cy="10287000"/>
          </a:xfrm>
          <a:prstGeom prst="rect">
            <a:avLst/>
          </a:prstGeom>
        </p:spPr>
      </p:pic>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1028700" y="3084239"/>
            <a:ext cx="11231141" cy="0"/>
          </a:xfrm>
          <a:prstGeom prst="line">
            <a:avLst/>
          </a:prstGeom>
          <a:ln cap="flat" w="238125">
            <a:solidFill>
              <a:srgbClr val="EFA038"/>
            </a:solidFill>
            <a:prstDash val="solid"/>
            <a:headEnd type="none" len="sm" w="sm"/>
            <a:tailEnd type="none" len="sm" w="sm"/>
          </a:ln>
        </p:spPr>
      </p:sp>
      <p:sp>
        <p:nvSpPr>
          <p:cNvPr name="Freeform 5" id="5"/>
          <p:cNvSpPr/>
          <p:nvPr/>
        </p:nvSpPr>
        <p:spPr>
          <a:xfrm flipH="false" flipV="false" rot="0">
            <a:off x="13182891" y="-125364"/>
            <a:ext cx="7025153" cy="10537729"/>
          </a:xfrm>
          <a:custGeom>
            <a:avLst/>
            <a:gdLst/>
            <a:ahLst/>
            <a:cxnLst/>
            <a:rect r="r" b="b" t="t" l="l"/>
            <a:pathLst>
              <a:path h="10537729" w="7025153">
                <a:moveTo>
                  <a:pt x="0" y="0"/>
                </a:moveTo>
                <a:lnTo>
                  <a:pt x="7025153" y="0"/>
                </a:lnTo>
                <a:lnTo>
                  <a:pt x="7025153" y="10537728"/>
                </a:lnTo>
                <a:lnTo>
                  <a:pt x="0" y="10537728"/>
                </a:lnTo>
                <a:lnTo>
                  <a:pt x="0" y="0"/>
                </a:lnTo>
                <a:close/>
              </a:path>
            </a:pathLst>
          </a:custGeom>
          <a:blipFill>
            <a:blip r:embed="rId5"/>
            <a:stretch>
              <a:fillRect l="0" t="0" r="0" b="0"/>
            </a:stretch>
          </a:blipFill>
        </p:spPr>
      </p:sp>
      <p:sp>
        <p:nvSpPr>
          <p:cNvPr name="TextBox 6" id="6"/>
          <p:cNvSpPr txBox="true"/>
          <p:nvPr/>
        </p:nvSpPr>
        <p:spPr>
          <a:xfrm rot="0">
            <a:off x="1028700" y="365804"/>
            <a:ext cx="10886210" cy="2308860"/>
          </a:xfrm>
          <a:prstGeom prst="rect">
            <a:avLst/>
          </a:prstGeom>
        </p:spPr>
        <p:txBody>
          <a:bodyPr anchor="t" rtlCol="false" tIns="0" lIns="0" bIns="0" rIns="0">
            <a:spAutoFit/>
          </a:bodyPr>
          <a:lstStyle/>
          <a:p>
            <a:pPr algn="ctr">
              <a:lnSpc>
                <a:spcPts val="9240"/>
              </a:lnSpc>
            </a:pPr>
            <a:r>
              <a:rPr lang="en-US" sz="6600">
                <a:solidFill>
                  <a:srgbClr val="000000"/>
                </a:solidFill>
                <a:latin typeface="Mardoto Heavy"/>
              </a:rPr>
              <a:t>Conclusiones Y Recomendaciones</a:t>
            </a:r>
          </a:p>
        </p:txBody>
      </p:sp>
      <p:sp>
        <p:nvSpPr>
          <p:cNvPr name="TextBox 7" id="7"/>
          <p:cNvSpPr txBox="true"/>
          <p:nvPr/>
        </p:nvSpPr>
        <p:spPr>
          <a:xfrm rot="0">
            <a:off x="1028700" y="3553974"/>
            <a:ext cx="11231141" cy="795274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000000"/>
                </a:solidFill>
                <a:latin typeface="Clear Sans Medium"/>
              </a:rPr>
              <a:t>Conclusiones:</a:t>
            </a:r>
          </a:p>
          <a:p>
            <a:pPr algn="just" marL="431801" indent="-215900" lvl="1">
              <a:lnSpc>
                <a:spcPts val="2800"/>
              </a:lnSpc>
              <a:buFont typeface="Arial"/>
              <a:buChar char="•"/>
            </a:pPr>
            <a:r>
              <a:rPr lang="en-US" sz="2000">
                <a:solidFill>
                  <a:srgbClr val="000000"/>
                </a:solidFill>
                <a:latin typeface="Clear Sans Bold"/>
              </a:rPr>
              <a:t>Se ha logrado la implementación con el sistema de gestión de inventario y control de stock paa el restaurante de cómida rápida “Neo Fast and Grill” que permite registrar y gestionar eficientemente la información relacionada con los productos, existencias y ventas.</a:t>
            </a:r>
          </a:p>
          <a:p>
            <a:pPr algn="just" marL="431801" indent="-215900" lvl="1">
              <a:lnSpc>
                <a:spcPts val="2800"/>
              </a:lnSpc>
              <a:buFont typeface="Arial"/>
              <a:buChar char="•"/>
            </a:pPr>
            <a:r>
              <a:rPr lang="en-US" sz="2000">
                <a:solidFill>
                  <a:srgbClr val="000000"/>
                </a:solidFill>
                <a:latin typeface="Clear Sans Bold"/>
              </a:rPr>
              <a:t>·Durantes el desarrollo del proyecto, se ha utilizado la metodología ágil Scrum, lo que ha permitido una planificación exhaustiva de manera que se aplican los conocimientos obtenidos en clases durante el período pregrado mayo-septiembre 2023. </a:t>
            </a:r>
          </a:p>
          <a:p>
            <a:pPr algn="just" marL="431801" indent="-215900" lvl="1">
              <a:lnSpc>
                <a:spcPts val="2800"/>
              </a:lnSpc>
              <a:buFont typeface="Arial"/>
              <a:buChar char="•"/>
            </a:pPr>
            <a:r>
              <a:rPr lang="en-US" sz="2000">
                <a:solidFill>
                  <a:srgbClr val="000000"/>
                </a:solidFill>
                <a:latin typeface="Clear Sans Bold"/>
              </a:rPr>
              <a:t>·Se realizaron las versiones de cada documentación cómo sprints y backlogs para un entregar iterativa y constante de funcionalidades.</a:t>
            </a:r>
          </a:p>
          <a:p>
            <a:pPr algn="just">
              <a:lnSpc>
                <a:spcPts val="2800"/>
              </a:lnSpc>
            </a:pPr>
          </a:p>
          <a:p>
            <a:pPr algn="just" marL="431801" indent="-215900" lvl="1">
              <a:lnSpc>
                <a:spcPts val="2800"/>
              </a:lnSpc>
              <a:buFont typeface="Arial"/>
              <a:buChar char="•"/>
            </a:pPr>
            <a:r>
              <a:rPr lang="en-US" sz="2000">
                <a:solidFill>
                  <a:srgbClr val="000000"/>
                </a:solidFill>
                <a:latin typeface="Clear Sans Bold"/>
              </a:rPr>
              <a:t>Recomendaciones:</a:t>
            </a:r>
          </a:p>
          <a:p>
            <a:pPr algn="just" marL="431801" indent="-215900" lvl="1">
              <a:lnSpc>
                <a:spcPts val="2800"/>
              </a:lnSpc>
              <a:buFont typeface="Arial"/>
              <a:buChar char="•"/>
            </a:pPr>
            <a:r>
              <a:rPr lang="en-US" sz="2000">
                <a:solidFill>
                  <a:srgbClr val="000000"/>
                </a:solidFill>
                <a:latin typeface="Clear Sans"/>
              </a:rPr>
              <a:t>Se recomienda un amplio conocimiento sobre las metodologías y técnicas aplicadas en el proyecto al momento de elaborarlo, teniendo en cuenta la actualización del mismo hasta el momento de entrega.</a:t>
            </a:r>
          </a:p>
          <a:p>
            <a:pPr algn="just" marL="431801" indent="-215900" lvl="1">
              <a:lnSpc>
                <a:spcPts val="2800"/>
              </a:lnSpc>
              <a:buFont typeface="Arial"/>
              <a:buChar char="•"/>
            </a:pPr>
            <a:r>
              <a:rPr lang="en-US" sz="2000">
                <a:solidFill>
                  <a:srgbClr val="000000"/>
                </a:solidFill>
                <a:latin typeface="Clear Sans"/>
              </a:rPr>
              <a:t>·Es importante que se mantengan las reuniones periódicas y seguidas con el cliente para la evaluación de un sistema el cual se ajuste a cada requerimiento y si es necesario tanto de manera virtual o presencial.</a:t>
            </a:r>
          </a:p>
          <a:p>
            <a:pPr algn="just" marL="431801" indent="-215900" lvl="1">
              <a:lnSpc>
                <a:spcPts val="2800"/>
              </a:lnSpc>
              <a:buFont typeface="Arial"/>
              <a:buChar char="•"/>
            </a:pPr>
            <a:r>
              <a:rPr lang="en-US" sz="2000">
                <a:solidFill>
                  <a:srgbClr val="000000"/>
                </a:solidFill>
                <a:latin typeface="Clear Sans"/>
              </a:rPr>
              <a:t>·Asegurar la seguridad de los datos almacenados en el sistema mediante implementación de medidas de protección.</a:t>
            </a:r>
          </a:p>
          <a:p>
            <a:pPr algn="just">
              <a:lnSpc>
                <a:spcPts val="2520"/>
              </a:lnSpc>
            </a:pPr>
          </a:p>
          <a:p>
            <a:pPr algn="just">
              <a:lnSpc>
                <a:spcPts val="2520"/>
              </a:lnSpc>
            </a:pPr>
          </a:p>
          <a:p>
            <a:pPr algn="just">
              <a:lnSpc>
                <a:spcPts val="2520"/>
              </a:lnSpc>
            </a:pPr>
          </a:p>
          <a:p>
            <a:pPr algn="just">
              <a:lnSpc>
                <a:spcPts val="252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blip>
          <a:srcRect l="0" t="0" r="37941" b="12730"/>
          <a:stretch>
            <a:fillRect/>
          </a:stretch>
        </p:blipFill>
        <p:spPr>
          <a:xfrm flipH="false" flipV="false">
            <a:off x="0" y="0"/>
            <a:ext cx="18288000" cy="10287000"/>
          </a:xfrm>
          <a:prstGeom prst="rect">
            <a:avLst/>
          </a:prstGeom>
        </p:spPr>
      </p:pic>
      <p:sp>
        <p:nvSpPr>
          <p:cNvPr name="TextBox 3" id="3"/>
          <p:cNvSpPr txBox="true"/>
          <p:nvPr/>
        </p:nvSpPr>
        <p:spPr>
          <a:xfrm rot="0">
            <a:off x="1727448" y="4090119"/>
            <a:ext cx="14833104" cy="1983993"/>
          </a:xfrm>
          <a:prstGeom prst="rect">
            <a:avLst/>
          </a:prstGeom>
        </p:spPr>
        <p:txBody>
          <a:bodyPr anchor="t" rtlCol="false" tIns="0" lIns="0" bIns="0" rIns="0">
            <a:spAutoFit/>
          </a:bodyPr>
          <a:lstStyle/>
          <a:p>
            <a:pPr algn="ctr">
              <a:lnSpc>
                <a:spcPts val="14797"/>
              </a:lnSpc>
            </a:pPr>
            <a:r>
              <a:rPr lang="en-US" sz="15099" spc="1585">
                <a:solidFill>
                  <a:srgbClr val="000000"/>
                </a:solidFill>
                <a:latin typeface="Mardoto Heavy"/>
              </a:rPr>
              <a:t>GRACIAS</a:t>
            </a:r>
          </a:p>
        </p:txBody>
      </p:sp>
      <p:grpSp>
        <p:nvGrpSpPr>
          <p:cNvPr name="Group 4" id="4"/>
          <p:cNvGrpSpPr/>
          <p:nvPr/>
        </p:nvGrpSpPr>
        <p:grpSpPr>
          <a:xfrm rot="5400000">
            <a:off x="-635933" y="1183211"/>
            <a:ext cx="3858176" cy="1929088"/>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FA038"/>
            </a:solidFill>
          </p:spPr>
        </p:sp>
        <p:sp>
          <p:nvSpPr>
            <p:cNvPr name="TextBox 6" id="6"/>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7" id="7"/>
          <p:cNvGrpSpPr/>
          <p:nvPr/>
        </p:nvGrpSpPr>
        <p:grpSpPr>
          <a:xfrm rot="-5400000">
            <a:off x="15083182" y="7133888"/>
            <a:ext cx="3823082" cy="1911541"/>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2E6E80"/>
            </a:solidFill>
          </p:spPr>
        </p:sp>
        <p:sp>
          <p:nvSpPr>
            <p:cNvPr name="TextBox 9" id="9"/>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sp>
        <p:nvSpPr>
          <p:cNvPr name="TextBox 10" id="10"/>
          <p:cNvSpPr txBox="true"/>
          <p:nvPr/>
        </p:nvSpPr>
        <p:spPr>
          <a:xfrm rot="0">
            <a:off x="5280081" y="6102687"/>
            <a:ext cx="7727837" cy="408518"/>
          </a:xfrm>
          <a:prstGeom prst="rect">
            <a:avLst/>
          </a:prstGeom>
        </p:spPr>
        <p:txBody>
          <a:bodyPr anchor="t" rtlCol="false" tIns="0" lIns="0" bIns="0" rIns="0">
            <a:spAutoFit/>
          </a:bodyPr>
          <a:lstStyle/>
          <a:p>
            <a:pPr algn="ctr">
              <a:lnSpc>
                <a:spcPts val="3208"/>
              </a:lnSpc>
            </a:pPr>
            <a:r>
              <a:rPr lang="en-US" sz="2916" spc="247">
                <a:solidFill>
                  <a:srgbClr val="000000"/>
                </a:solidFill>
                <a:latin typeface="Clear Sans Medium"/>
              </a:rPr>
              <a:t>Grupo Número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blip>
          <a:srcRect l="37508" t="0" r="0" b="12120"/>
          <a:stretch>
            <a:fillRect/>
          </a:stretch>
        </p:blipFill>
        <p:spPr>
          <a:xfrm flipH="false" flipV="false">
            <a:off x="0" y="0"/>
            <a:ext cx="18288000" cy="10287000"/>
          </a:xfrm>
          <a:prstGeom prst="rect">
            <a:avLst/>
          </a:prstGeom>
        </p:spPr>
      </p:pic>
      <p:sp>
        <p:nvSpPr>
          <p:cNvPr name="TextBox 3" id="3"/>
          <p:cNvSpPr txBox="true"/>
          <p:nvPr/>
        </p:nvSpPr>
        <p:spPr>
          <a:xfrm rot="0">
            <a:off x="4416535" y="503239"/>
            <a:ext cx="9454930" cy="1152525"/>
          </a:xfrm>
          <a:prstGeom prst="rect">
            <a:avLst/>
          </a:prstGeom>
        </p:spPr>
        <p:txBody>
          <a:bodyPr anchor="t" rtlCol="false" tIns="0" lIns="0" bIns="0" rIns="0">
            <a:spAutoFit/>
          </a:bodyPr>
          <a:lstStyle/>
          <a:p>
            <a:pPr algn="ctr">
              <a:lnSpc>
                <a:spcPts val="9000"/>
              </a:lnSpc>
            </a:pPr>
            <a:r>
              <a:rPr lang="en-US" sz="7500">
                <a:solidFill>
                  <a:srgbClr val="000000"/>
                </a:solidFill>
                <a:latin typeface="Mardoto Heavy"/>
              </a:rPr>
              <a:t>Agenda</a:t>
            </a:r>
          </a:p>
        </p:txBody>
      </p:sp>
      <p:sp>
        <p:nvSpPr>
          <p:cNvPr name="TextBox 4" id="4"/>
          <p:cNvSpPr txBox="true"/>
          <p:nvPr/>
        </p:nvSpPr>
        <p:spPr>
          <a:xfrm rot="0">
            <a:off x="1293155" y="1646239"/>
            <a:ext cx="1953511"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01</a:t>
            </a:r>
          </a:p>
        </p:txBody>
      </p:sp>
      <p:sp>
        <p:nvSpPr>
          <p:cNvPr name="TextBox 5" id="5"/>
          <p:cNvSpPr txBox="true"/>
          <p:nvPr/>
        </p:nvSpPr>
        <p:spPr>
          <a:xfrm rot="0">
            <a:off x="1312205" y="2789239"/>
            <a:ext cx="1953511"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02</a:t>
            </a:r>
          </a:p>
        </p:txBody>
      </p:sp>
      <p:sp>
        <p:nvSpPr>
          <p:cNvPr name="TextBox 6" id="6"/>
          <p:cNvSpPr txBox="true"/>
          <p:nvPr/>
        </p:nvSpPr>
        <p:spPr>
          <a:xfrm rot="0">
            <a:off x="1312205" y="3932239"/>
            <a:ext cx="1953511"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03</a:t>
            </a:r>
          </a:p>
        </p:txBody>
      </p:sp>
      <p:sp>
        <p:nvSpPr>
          <p:cNvPr name="TextBox 7" id="7"/>
          <p:cNvSpPr txBox="true"/>
          <p:nvPr/>
        </p:nvSpPr>
        <p:spPr>
          <a:xfrm rot="0">
            <a:off x="1312205" y="5075239"/>
            <a:ext cx="1953511"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04</a:t>
            </a:r>
          </a:p>
        </p:txBody>
      </p:sp>
      <p:sp>
        <p:nvSpPr>
          <p:cNvPr name="TextBox 8" id="8"/>
          <p:cNvSpPr txBox="true"/>
          <p:nvPr/>
        </p:nvSpPr>
        <p:spPr>
          <a:xfrm rot="0">
            <a:off x="2011910" y="6003684"/>
            <a:ext cx="1320990"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05</a:t>
            </a:r>
          </a:p>
        </p:txBody>
      </p:sp>
      <p:sp>
        <p:nvSpPr>
          <p:cNvPr name="TextBox 9" id="9"/>
          <p:cNvSpPr txBox="true"/>
          <p:nvPr/>
        </p:nvSpPr>
        <p:spPr>
          <a:xfrm rot="0">
            <a:off x="2011910" y="7146684"/>
            <a:ext cx="1320990"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06</a:t>
            </a:r>
          </a:p>
        </p:txBody>
      </p:sp>
      <p:sp>
        <p:nvSpPr>
          <p:cNvPr name="TextBox 10" id="10"/>
          <p:cNvSpPr txBox="true"/>
          <p:nvPr/>
        </p:nvSpPr>
        <p:spPr>
          <a:xfrm rot="0">
            <a:off x="2011910" y="8289684"/>
            <a:ext cx="1320990"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07</a:t>
            </a:r>
          </a:p>
        </p:txBody>
      </p:sp>
      <p:sp>
        <p:nvSpPr>
          <p:cNvPr name="TextBox 11" id="11"/>
          <p:cNvSpPr txBox="true"/>
          <p:nvPr/>
        </p:nvSpPr>
        <p:spPr>
          <a:xfrm rot="0">
            <a:off x="2011910" y="9432684"/>
            <a:ext cx="1320990"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08</a:t>
            </a:r>
          </a:p>
        </p:txBody>
      </p:sp>
      <p:sp>
        <p:nvSpPr>
          <p:cNvPr name="TextBox 12" id="12"/>
          <p:cNvSpPr txBox="true"/>
          <p:nvPr/>
        </p:nvSpPr>
        <p:spPr>
          <a:xfrm rot="0">
            <a:off x="3571404" y="2976563"/>
            <a:ext cx="4609891"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Formulación del Problema</a:t>
            </a:r>
          </a:p>
        </p:txBody>
      </p:sp>
      <p:sp>
        <p:nvSpPr>
          <p:cNvPr name="TextBox 13" id="13"/>
          <p:cNvSpPr txBox="true"/>
          <p:nvPr/>
        </p:nvSpPr>
        <p:spPr>
          <a:xfrm rot="0">
            <a:off x="3571404" y="4157663"/>
            <a:ext cx="4609891"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Justificación</a:t>
            </a:r>
          </a:p>
        </p:txBody>
      </p:sp>
      <p:sp>
        <p:nvSpPr>
          <p:cNvPr name="TextBox 14" id="14"/>
          <p:cNvSpPr txBox="true"/>
          <p:nvPr/>
        </p:nvSpPr>
        <p:spPr>
          <a:xfrm rot="0">
            <a:off x="3571404" y="5281613"/>
            <a:ext cx="4609891"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Objetivos</a:t>
            </a:r>
          </a:p>
        </p:txBody>
      </p:sp>
      <p:sp>
        <p:nvSpPr>
          <p:cNvPr name="TextBox 15" id="15"/>
          <p:cNvSpPr txBox="true"/>
          <p:nvPr/>
        </p:nvSpPr>
        <p:spPr>
          <a:xfrm rot="0">
            <a:off x="3656750" y="6184659"/>
            <a:ext cx="5487250"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Alcance</a:t>
            </a:r>
          </a:p>
        </p:txBody>
      </p:sp>
      <p:sp>
        <p:nvSpPr>
          <p:cNvPr name="TextBox 16" id="16"/>
          <p:cNvSpPr txBox="true"/>
          <p:nvPr/>
        </p:nvSpPr>
        <p:spPr>
          <a:xfrm rot="0">
            <a:off x="3656750" y="8461134"/>
            <a:ext cx="5487250"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Resultados Esperados</a:t>
            </a:r>
          </a:p>
        </p:txBody>
      </p:sp>
      <p:sp>
        <p:nvSpPr>
          <p:cNvPr name="TextBox 17" id="17"/>
          <p:cNvSpPr txBox="true"/>
          <p:nvPr/>
        </p:nvSpPr>
        <p:spPr>
          <a:xfrm rot="0">
            <a:off x="3637700" y="7356234"/>
            <a:ext cx="5487250"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Ideas a Defender</a:t>
            </a:r>
          </a:p>
        </p:txBody>
      </p:sp>
      <p:sp>
        <p:nvSpPr>
          <p:cNvPr name="TextBox 18" id="18"/>
          <p:cNvSpPr txBox="true"/>
          <p:nvPr/>
        </p:nvSpPr>
        <p:spPr>
          <a:xfrm rot="0">
            <a:off x="3637700" y="9639057"/>
            <a:ext cx="5487250"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Metodología 5WH + 2H</a:t>
            </a:r>
          </a:p>
        </p:txBody>
      </p:sp>
      <p:grpSp>
        <p:nvGrpSpPr>
          <p:cNvPr name="Group 19" id="19"/>
          <p:cNvGrpSpPr/>
          <p:nvPr/>
        </p:nvGrpSpPr>
        <p:grpSpPr>
          <a:xfrm rot="5400000">
            <a:off x="-635933" y="1183211"/>
            <a:ext cx="3858176" cy="1929088"/>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FA038"/>
            </a:solidFill>
          </p:spPr>
        </p:sp>
        <p:sp>
          <p:nvSpPr>
            <p:cNvPr name="TextBox 21" id="21"/>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22" id="22"/>
          <p:cNvGrpSpPr/>
          <p:nvPr/>
        </p:nvGrpSpPr>
        <p:grpSpPr>
          <a:xfrm rot="-5400000">
            <a:off x="15083182" y="7133888"/>
            <a:ext cx="3823082" cy="1911541"/>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2E6E80"/>
            </a:solidFill>
          </p:spPr>
        </p:sp>
        <p:sp>
          <p:nvSpPr>
            <p:cNvPr name="TextBox 24" id="24"/>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25" id="25"/>
          <p:cNvGrpSpPr/>
          <p:nvPr/>
        </p:nvGrpSpPr>
        <p:grpSpPr>
          <a:xfrm rot="5400000">
            <a:off x="266044" y="2948785"/>
            <a:ext cx="2054223" cy="1027112"/>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2E6E80"/>
            </a:solidFill>
          </p:spPr>
        </p:sp>
        <p:sp>
          <p:nvSpPr>
            <p:cNvPr name="TextBox 27" id="27"/>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grpSp>
        <p:nvGrpSpPr>
          <p:cNvPr name="Group 28" id="28"/>
          <p:cNvGrpSpPr/>
          <p:nvPr/>
        </p:nvGrpSpPr>
        <p:grpSpPr>
          <a:xfrm rot="-5400000">
            <a:off x="15967612" y="6222208"/>
            <a:ext cx="2054223" cy="1027112"/>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FA038"/>
            </a:solidFill>
          </p:spPr>
        </p:sp>
        <p:sp>
          <p:nvSpPr>
            <p:cNvPr name="TextBox 30" id="30"/>
            <p:cNvSpPr txBox="true"/>
            <p:nvPr/>
          </p:nvSpPr>
          <p:spPr>
            <a:xfrm>
              <a:off x="203200" y="120650"/>
              <a:ext cx="406400" cy="692150"/>
            </a:xfrm>
            <a:prstGeom prst="rect">
              <a:avLst/>
            </a:prstGeom>
          </p:spPr>
          <p:txBody>
            <a:bodyPr anchor="ctr" rtlCol="false" tIns="50800" lIns="50800" bIns="50800" rIns="50800"/>
            <a:lstStyle/>
            <a:p>
              <a:pPr algn="ctr">
                <a:lnSpc>
                  <a:spcPts val="1869"/>
                </a:lnSpc>
              </a:pPr>
            </a:p>
          </p:txBody>
        </p:sp>
      </p:grpSp>
      <p:sp>
        <p:nvSpPr>
          <p:cNvPr name="TextBox 31" id="31"/>
          <p:cNvSpPr txBox="true"/>
          <p:nvPr/>
        </p:nvSpPr>
        <p:spPr>
          <a:xfrm rot="0">
            <a:off x="3571404" y="1880788"/>
            <a:ext cx="2268771" cy="317901"/>
          </a:xfrm>
          <a:prstGeom prst="rect">
            <a:avLst/>
          </a:prstGeom>
        </p:spPr>
        <p:txBody>
          <a:bodyPr anchor="t" rtlCol="false" tIns="0" lIns="0" bIns="0" rIns="0">
            <a:spAutoFit/>
          </a:bodyPr>
          <a:lstStyle/>
          <a:p>
            <a:pPr algn="ctr">
              <a:lnSpc>
                <a:spcPts val="2518"/>
              </a:lnSpc>
              <a:spcBef>
                <a:spcPct val="0"/>
              </a:spcBef>
            </a:pPr>
            <a:r>
              <a:rPr lang="en-US" sz="2289" spc="91">
                <a:solidFill>
                  <a:srgbClr val="000000"/>
                </a:solidFill>
                <a:latin typeface="Clear Sans Medium"/>
              </a:rPr>
              <a:t>INTRODUCCIÓN</a:t>
            </a:r>
          </a:p>
        </p:txBody>
      </p:sp>
      <p:sp>
        <p:nvSpPr>
          <p:cNvPr name="TextBox 32" id="32"/>
          <p:cNvSpPr txBox="true"/>
          <p:nvPr/>
        </p:nvSpPr>
        <p:spPr>
          <a:xfrm rot="0">
            <a:off x="8906862" y="1646239"/>
            <a:ext cx="1320990"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09</a:t>
            </a:r>
          </a:p>
        </p:txBody>
      </p:sp>
      <p:sp>
        <p:nvSpPr>
          <p:cNvPr name="TextBox 33" id="33"/>
          <p:cNvSpPr txBox="true"/>
          <p:nvPr/>
        </p:nvSpPr>
        <p:spPr>
          <a:xfrm rot="0">
            <a:off x="8906862" y="2789239"/>
            <a:ext cx="1320990"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10</a:t>
            </a:r>
          </a:p>
        </p:txBody>
      </p:sp>
      <p:sp>
        <p:nvSpPr>
          <p:cNvPr name="TextBox 34" id="34"/>
          <p:cNvSpPr txBox="true"/>
          <p:nvPr/>
        </p:nvSpPr>
        <p:spPr>
          <a:xfrm rot="0">
            <a:off x="8906862" y="3932239"/>
            <a:ext cx="1320990"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11</a:t>
            </a:r>
          </a:p>
        </p:txBody>
      </p:sp>
      <p:sp>
        <p:nvSpPr>
          <p:cNvPr name="TextBox 35" id="35"/>
          <p:cNvSpPr txBox="true"/>
          <p:nvPr/>
        </p:nvSpPr>
        <p:spPr>
          <a:xfrm rot="0">
            <a:off x="8906862" y="5075239"/>
            <a:ext cx="1320990"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12</a:t>
            </a:r>
          </a:p>
        </p:txBody>
      </p:sp>
      <p:sp>
        <p:nvSpPr>
          <p:cNvPr name="TextBox 36" id="36"/>
          <p:cNvSpPr txBox="true"/>
          <p:nvPr/>
        </p:nvSpPr>
        <p:spPr>
          <a:xfrm rot="0">
            <a:off x="10551703" y="1827214"/>
            <a:ext cx="2358033"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Línea del Tiempo</a:t>
            </a:r>
          </a:p>
        </p:txBody>
      </p:sp>
      <p:sp>
        <p:nvSpPr>
          <p:cNvPr name="TextBox 37" id="37"/>
          <p:cNvSpPr txBox="true"/>
          <p:nvPr/>
        </p:nvSpPr>
        <p:spPr>
          <a:xfrm rot="0">
            <a:off x="10532653" y="2976562"/>
            <a:ext cx="5487250"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Especificación de Requerimientos</a:t>
            </a:r>
          </a:p>
        </p:txBody>
      </p:sp>
      <p:sp>
        <p:nvSpPr>
          <p:cNvPr name="TextBox 38" id="38"/>
          <p:cNvSpPr txBox="true"/>
          <p:nvPr/>
        </p:nvSpPr>
        <p:spPr>
          <a:xfrm rot="0">
            <a:off x="10532653" y="4157662"/>
            <a:ext cx="5487250"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Pruebas: Caja Blanca y Caja Negra</a:t>
            </a:r>
          </a:p>
        </p:txBody>
      </p:sp>
      <p:sp>
        <p:nvSpPr>
          <p:cNvPr name="TextBox 39" id="39"/>
          <p:cNvSpPr txBox="true"/>
          <p:nvPr/>
        </p:nvSpPr>
        <p:spPr>
          <a:xfrm rot="0">
            <a:off x="10532653" y="5281613"/>
            <a:ext cx="5487250"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Diseño</a:t>
            </a:r>
          </a:p>
        </p:txBody>
      </p:sp>
      <p:sp>
        <p:nvSpPr>
          <p:cNvPr name="TextBox 40" id="40"/>
          <p:cNvSpPr txBox="true"/>
          <p:nvPr/>
        </p:nvSpPr>
        <p:spPr>
          <a:xfrm rot="0">
            <a:off x="8906862" y="6003684"/>
            <a:ext cx="1320990"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13</a:t>
            </a:r>
          </a:p>
        </p:txBody>
      </p:sp>
      <p:sp>
        <p:nvSpPr>
          <p:cNvPr name="TextBox 41" id="41"/>
          <p:cNvSpPr txBox="true"/>
          <p:nvPr/>
        </p:nvSpPr>
        <p:spPr>
          <a:xfrm rot="0">
            <a:off x="8906862" y="7146684"/>
            <a:ext cx="1320990" cy="733425"/>
          </a:xfrm>
          <a:prstGeom prst="rect">
            <a:avLst/>
          </a:prstGeom>
        </p:spPr>
        <p:txBody>
          <a:bodyPr anchor="t" rtlCol="false" tIns="0" lIns="0" bIns="0" rIns="0">
            <a:spAutoFit/>
          </a:bodyPr>
          <a:lstStyle/>
          <a:p>
            <a:pPr algn="r">
              <a:lnSpc>
                <a:spcPts val="5759"/>
              </a:lnSpc>
            </a:pPr>
            <a:r>
              <a:rPr lang="en-US" sz="4800" spc="369">
                <a:solidFill>
                  <a:srgbClr val="000000"/>
                </a:solidFill>
                <a:latin typeface="Mardoto Heavy"/>
              </a:rPr>
              <a:t>14</a:t>
            </a:r>
          </a:p>
        </p:txBody>
      </p:sp>
      <p:sp>
        <p:nvSpPr>
          <p:cNvPr name="TextBox 42" id="42"/>
          <p:cNvSpPr txBox="true"/>
          <p:nvPr/>
        </p:nvSpPr>
        <p:spPr>
          <a:xfrm rot="0">
            <a:off x="10551703" y="6184659"/>
            <a:ext cx="5487250"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Resultados del Proyecto</a:t>
            </a:r>
          </a:p>
        </p:txBody>
      </p:sp>
      <p:sp>
        <p:nvSpPr>
          <p:cNvPr name="TextBox 43" id="43"/>
          <p:cNvSpPr txBox="true"/>
          <p:nvPr/>
        </p:nvSpPr>
        <p:spPr>
          <a:xfrm rot="0">
            <a:off x="10532653" y="7334007"/>
            <a:ext cx="5487250" cy="371475"/>
          </a:xfrm>
          <a:prstGeom prst="rect">
            <a:avLst/>
          </a:prstGeom>
        </p:spPr>
        <p:txBody>
          <a:bodyPr anchor="t" rtlCol="false" tIns="0" lIns="0" bIns="0" rIns="0">
            <a:spAutoFit/>
          </a:bodyPr>
          <a:lstStyle/>
          <a:p>
            <a:pPr>
              <a:lnSpc>
                <a:spcPts val="2879"/>
              </a:lnSpc>
            </a:pPr>
            <a:r>
              <a:rPr lang="en-US" sz="2399">
                <a:solidFill>
                  <a:srgbClr val="000000"/>
                </a:solidFill>
                <a:latin typeface="Mardoto Bold"/>
              </a:rPr>
              <a:t>Conclusiones Y Recomendaciones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blip>
          <a:srcRect l="37508" t="0" r="0" b="12120"/>
          <a:stretch>
            <a:fillRect/>
          </a:stretch>
        </p:blipFill>
        <p:spPr>
          <a:xfrm flipH="false" flipV="false">
            <a:off x="0" y="0"/>
            <a:ext cx="18288000" cy="10287000"/>
          </a:xfrm>
          <a:prstGeom prst="rect">
            <a:avLst/>
          </a:prstGeom>
        </p:spPr>
      </p:pic>
      <p:grpSp>
        <p:nvGrpSpPr>
          <p:cNvPr name="Group 3" id="3"/>
          <p:cNvGrpSpPr/>
          <p:nvPr/>
        </p:nvGrpSpPr>
        <p:grpSpPr>
          <a:xfrm rot="0">
            <a:off x="-383564" y="6083391"/>
            <a:ext cx="3838660" cy="4380169"/>
            <a:chOff x="0" y="0"/>
            <a:chExt cx="1050549" cy="1198747"/>
          </a:xfrm>
        </p:grpSpPr>
        <p:sp>
          <p:nvSpPr>
            <p:cNvPr name="Freeform 4" id="4"/>
            <p:cNvSpPr/>
            <p:nvPr/>
          </p:nvSpPr>
          <p:spPr>
            <a:xfrm flipH="false" flipV="false" rot="0">
              <a:off x="0" y="0"/>
              <a:ext cx="1050549" cy="1198747"/>
            </a:xfrm>
            <a:custGeom>
              <a:avLst/>
              <a:gdLst/>
              <a:ahLst/>
              <a:cxnLst/>
              <a:rect r="r" b="b" t="t" l="l"/>
              <a:pathLst>
                <a:path h="1198747" w="1050549">
                  <a:moveTo>
                    <a:pt x="0" y="0"/>
                  </a:moveTo>
                  <a:lnTo>
                    <a:pt x="1050549" y="0"/>
                  </a:lnTo>
                  <a:lnTo>
                    <a:pt x="1050549" y="1198747"/>
                  </a:lnTo>
                  <a:lnTo>
                    <a:pt x="0" y="1198747"/>
                  </a:lnTo>
                  <a:close/>
                </a:path>
              </a:pathLst>
            </a:custGeom>
            <a:solidFill>
              <a:srgbClr val="EFA038"/>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6902" y="7108573"/>
            <a:ext cx="3139356" cy="3801435"/>
            <a:chOff x="0" y="0"/>
            <a:chExt cx="859166" cy="1040361"/>
          </a:xfrm>
        </p:grpSpPr>
        <p:sp>
          <p:nvSpPr>
            <p:cNvPr name="Freeform 7" id="7"/>
            <p:cNvSpPr/>
            <p:nvPr/>
          </p:nvSpPr>
          <p:spPr>
            <a:xfrm flipH="false" flipV="false" rot="0">
              <a:off x="0" y="0"/>
              <a:ext cx="859166" cy="1040361"/>
            </a:xfrm>
            <a:custGeom>
              <a:avLst/>
              <a:gdLst/>
              <a:ahLst/>
              <a:cxnLst/>
              <a:rect r="r" b="b" t="t" l="l"/>
              <a:pathLst>
                <a:path h="1040361" w="859166">
                  <a:moveTo>
                    <a:pt x="0" y="0"/>
                  </a:moveTo>
                  <a:lnTo>
                    <a:pt x="859166" y="0"/>
                  </a:lnTo>
                  <a:lnTo>
                    <a:pt x="859166" y="1040361"/>
                  </a:lnTo>
                  <a:lnTo>
                    <a:pt x="0" y="1040361"/>
                  </a:lnTo>
                  <a:close/>
                </a:path>
              </a:pathLst>
            </a:custGeom>
            <a:solidFill>
              <a:srgbClr val="2E6E8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847901" y="1925215"/>
            <a:ext cx="1296099" cy="1354314"/>
            <a:chOff x="0" y="0"/>
            <a:chExt cx="354711" cy="370643"/>
          </a:xfrm>
        </p:grpSpPr>
        <p:sp>
          <p:nvSpPr>
            <p:cNvPr name="Freeform 10" id="1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solidFill>
              <a:srgbClr val="EFA038"/>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274096" y="1626796"/>
            <a:ext cx="1079073" cy="1150765"/>
            <a:chOff x="0" y="0"/>
            <a:chExt cx="295316" cy="314937"/>
          </a:xfrm>
        </p:grpSpPr>
        <p:sp>
          <p:nvSpPr>
            <p:cNvPr name="Freeform 13" id="13"/>
            <p:cNvSpPr/>
            <p:nvPr/>
          </p:nvSpPr>
          <p:spPr>
            <a:xfrm flipH="false" flipV="false" rot="0">
              <a:off x="0" y="0"/>
              <a:ext cx="295316" cy="314937"/>
            </a:xfrm>
            <a:custGeom>
              <a:avLst/>
              <a:gdLst/>
              <a:ahLst/>
              <a:cxnLst/>
              <a:rect r="r" b="b" t="t" l="l"/>
              <a:pathLst>
                <a:path h="314937" w="295316">
                  <a:moveTo>
                    <a:pt x="0" y="0"/>
                  </a:moveTo>
                  <a:lnTo>
                    <a:pt x="295316" y="0"/>
                  </a:lnTo>
                  <a:lnTo>
                    <a:pt x="295316" y="314937"/>
                  </a:lnTo>
                  <a:lnTo>
                    <a:pt x="0" y="314937"/>
                  </a:lnTo>
                  <a:close/>
                </a:path>
              </a:pathLst>
            </a:custGeom>
            <a:solidFill>
              <a:srgbClr val="2E6E80"/>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rot="0">
            <a:off x="10393367" y="3895796"/>
            <a:ext cx="5995484" cy="0"/>
          </a:xfrm>
          <a:prstGeom prst="line">
            <a:avLst/>
          </a:prstGeom>
          <a:ln cap="flat" w="238125">
            <a:solidFill>
              <a:srgbClr val="2E6E80"/>
            </a:solidFill>
            <a:prstDash val="solid"/>
            <a:headEnd type="none" len="sm" w="sm"/>
            <a:tailEnd type="none" len="sm" w="sm"/>
          </a:ln>
        </p:spPr>
      </p:sp>
      <p:sp>
        <p:nvSpPr>
          <p:cNvPr name="Freeform 16" id="16"/>
          <p:cNvSpPr/>
          <p:nvPr/>
        </p:nvSpPr>
        <p:spPr>
          <a:xfrm flipH="false" flipV="false" rot="0">
            <a:off x="723894" y="2969635"/>
            <a:ext cx="8420106" cy="4347731"/>
          </a:xfrm>
          <a:custGeom>
            <a:avLst/>
            <a:gdLst/>
            <a:ahLst/>
            <a:cxnLst/>
            <a:rect r="r" b="b" t="t" l="l"/>
            <a:pathLst>
              <a:path h="4347731" w="8420106">
                <a:moveTo>
                  <a:pt x="0" y="0"/>
                </a:moveTo>
                <a:lnTo>
                  <a:pt x="8420106" y="0"/>
                </a:lnTo>
                <a:lnTo>
                  <a:pt x="8420106" y="4347730"/>
                </a:lnTo>
                <a:lnTo>
                  <a:pt x="0" y="4347730"/>
                </a:lnTo>
                <a:lnTo>
                  <a:pt x="0" y="0"/>
                </a:lnTo>
                <a:close/>
              </a:path>
            </a:pathLst>
          </a:custGeom>
          <a:blipFill>
            <a:blip r:embed="rId3"/>
            <a:stretch>
              <a:fillRect l="0" t="0" r="0" b="0"/>
            </a:stretch>
          </a:blipFill>
        </p:spPr>
      </p:sp>
      <p:sp>
        <p:nvSpPr>
          <p:cNvPr name="TextBox 17" id="17"/>
          <p:cNvSpPr txBox="true"/>
          <p:nvPr/>
        </p:nvSpPr>
        <p:spPr>
          <a:xfrm rot="0">
            <a:off x="10563873" y="2672786"/>
            <a:ext cx="5730671" cy="936625"/>
          </a:xfrm>
          <a:prstGeom prst="rect">
            <a:avLst/>
          </a:prstGeom>
        </p:spPr>
        <p:txBody>
          <a:bodyPr anchor="t" rtlCol="false" tIns="0" lIns="0" bIns="0" rIns="0">
            <a:spAutoFit/>
          </a:bodyPr>
          <a:lstStyle/>
          <a:p>
            <a:pPr algn="ctr">
              <a:lnSpc>
                <a:spcPts val="7699"/>
              </a:lnSpc>
            </a:pPr>
            <a:r>
              <a:rPr lang="en-US" sz="5499">
                <a:solidFill>
                  <a:srgbClr val="000000"/>
                </a:solidFill>
                <a:latin typeface="Mardoto Heavy"/>
              </a:rPr>
              <a:t>INTRODUCCIÓN</a:t>
            </a:r>
          </a:p>
        </p:txBody>
      </p:sp>
      <p:sp>
        <p:nvSpPr>
          <p:cNvPr name="TextBox 18" id="18"/>
          <p:cNvSpPr txBox="true"/>
          <p:nvPr/>
        </p:nvSpPr>
        <p:spPr>
          <a:xfrm rot="0">
            <a:off x="10149974" y="4302411"/>
            <a:ext cx="6482270" cy="3046812"/>
          </a:xfrm>
          <a:prstGeom prst="rect">
            <a:avLst/>
          </a:prstGeom>
        </p:spPr>
        <p:txBody>
          <a:bodyPr anchor="t" rtlCol="false" tIns="0" lIns="0" bIns="0" rIns="0">
            <a:spAutoFit/>
          </a:bodyPr>
          <a:lstStyle/>
          <a:p>
            <a:pPr algn="just">
              <a:lnSpc>
                <a:spcPts val="3049"/>
              </a:lnSpc>
            </a:pPr>
            <a:r>
              <a:rPr lang="en-US" sz="2178">
                <a:solidFill>
                  <a:srgbClr val="000000"/>
                </a:solidFill>
                <a:latin typeface="Clear Sans"/>
              </a:rPr>
              <a:t>El presente proyecto tiene como objetivo implementar un software que mejore el proceso de administración de inventario y control de stock en el restaurante de comida rápida "NEO FAST AND GRILL". Con la implementación de este sistema, se espera optimizar el control y registro de productos, brindando una experiencia satisfactoria tanto para el cliente como para el personal del restaurante.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blip>
          <a:srcRect l="37508" t="0" r="0" b="12120"/>
          <a:stretch>
            <a:fillRect/>
          </a:stretch>
        </p:blipFill>
        <p:spPr>
          <a:xfrm flipH="false" flipV="false">
            <a:off x="0" y="0"/>
            <a:ext cx="18288000" cy="10287000"/>
          </a:xfrm>
          <a:prstGeom prst="rect">
            <a:avLst/>
          </a:prstGeom>
        </p:spPr>
      </p:pic>
      <p:grpSp>
        <p:nvGrpSpPr>
          <p:cNvPr name="Group 3" id="3"/>
          <p:cNvGrpSpPr/>
          <p:nvPr/>
        </p:nvGrpSpPr>
        <p:grpSpPr>
          <a:xfrm rot="0">
            <a:off x="-383564" y="6083391"/>
            <a:ext cx="3838660" cy="4380169"/>
            <a:chOff x="0" y="0"/>
            <a:chExt cx="1050549" cy="1198747"/>
          </a:xfrm>
        </p:grpSpPr>
        <p:sp>
          <p:nvSpPr>
            <p:cNvPr name="Freeform 4" id="4"/>
            <p:cNvSpPr/>
            <p:nvPr/>
          </p:nvSpPr>
          <p:spPr>
            <a:xfrm flipH="false" flipV="false" rot="0">
              <a:off x="0" y="0"/>
              <a:ext cx="1050549" cy="1198747"/>
            </a:xfrm>
            <a:custGeom>
              <a:avLst/>
              <a:gdLst/>
              <a:ahLst/>
              <a:cxnLst/>
              <a:rect r="r" b="b" t="t" l="l"/>
              <a:pathLst>
                <a:path h="1198747" w="1050549">
                  <a:moveTo>
                    <a:pt x="0" y="0"/>
                  </a:moveTo>
                  <a:lnTo>
                    <a:pt x="1050549" y="0"/>
                  </a:lnTo>
                  <a:lnTo>
                    <a:pt x="1050549" y="1198747"/>
                  </a:lnTo>
                  <a:lnTo>
                    <a:pt x="0" y="1198747"/>
                  </a:lnTo>
                  <a:close/>
                </a:path>
              </a:pathLst>
            </a:custGeom>
            <a:solidFill>
              <a:srgbClr val="EFA038"/>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6902" y="7108573"/>
            <a:ext cx="3139356" cy="3801435"/>
            <a:chOff x="0" y="0"/>
            <a:chExt cx="859166" cy="1040361"/>
          </a:xfrm>
        </p:grpSpPr>
        <p:sp>
          <p:nvSpPr>
            <p:cNvPr name="Freeform 7" id="7"/>
            <p:cNvSpPr/>
            <p:nvPr/>
          </p:nvSpPr>
          <p:spPr>
            <a:xfrm flipH="false" flipV="false" rot="0">
              <a:off x="0" y="0"/>
              <a:ext cx="859166" cy="1040361"/>
            </a:xfrm>
            <a:custGeom>
              <a:avLst/>
              <a:gdLst/>
              <a:ahLst/>
              <a:cxnLst/>
              <a:rect r="r" b="b" t="t" l="l"/>
              <a:pathLst>
                <a:path h="1040361" w="859166">
                  <a:moveTo>
                    <a:pt x="0" y="0"/>
                  </a:moveTo>
                  <a:lnTo>
                    <a:pt x="859166" y="0"/>
                  </a:lnTo>
                  <a:lnTo>
                    <a:pt x="859166" y="1040361"/>
                  </a:lnTo>
                  <a:lnTo>
                    <a:pt x="0" y="1040361"/>
                  </a:lnTo>
                  <a:close/>
                </a:path>
              </a:pathLst>
            </a:custGeom>
            <a:solidFill>
              <a:srgbClr val="2E6E8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847901" y="1925215"/>
            <a:ext cx="1296099" cy="1354314"/>
            <a:chOff x="0" y="0"/>
            <a:chExt cx="354711" cy="370643"/>
          </a:xfrm>
        </p:grpSpPr>
        <p:sp>
          <p:nvSpPr>
            <p:cNvPr name="Freeform 10" id="1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solidFill>
              <a:srgbClr val="EFA038"/>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274096" y="1626796"/>
            <a:ext cx="1079073" cy="1150765"/>
            <a:chOff x="0" y="0"/>
            <a:chExt cx="295316" cy="314937"/>
          </a:xfrm>
        </p:grpSpPr>
        <p:sp>
          <p:nvSpPr>
            <p:cNvPr name="Freeform 13" id="13"/>
            <p:cNvSpPr/>
            <p:nvPr/>
          </p:nvSpPr>
          <p:spPr>
            <a:xfrm flipH="false" flipV="false" rot="0">
              <a:off x="0" y="0"/>
              <a:ext cx="295316" cy="314937"/>
            </a:xfrm>
            <a:custGeom>
              <a:avLst/>
              <a:gdLst/>
              <a:ahLst/>
              <a:cxnLst/>
              <a:rect r="r" b="b" t="t" l="l"/>
              <a:pathLst>
                <a:path h="314937" w="295316">
                  <a:moveTo>
                    <a:pt x="0" y="0"/>
                  </a:moveTo>
                  <a:lnTo>
                    <a:pt x="295316" y="0"/>
                  </a:lnTo>
                  <a:lnTo>
                    <a:pt x="295316" y="314937"/>
                  </a:lnTo>
                  <a:lnTo>
                    <a:pt x="0" y="314937"/>
                  </a:lnTo>
                  <a:close/>
                </a:path>
              </a:pathLst>
            </a:custGeom>
            <a:solidFill>
              <a:srgbClr val="2E6E80"/>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rot="0">
            <a:off x="10393367" y="3895796"/>
            <a:ext cx="5995484" cy="0"/>
          </a:xfrm>
          <a:prstGeom prst="line">
            <a:avLst/>
          </a:prstGeom>
          <a:ln cap="flat" w="238125">
            <a:solidFill>
              <a:srgbClr val="2E6E80"/>
            </a:solidFill>
            <a:prstDash val="solid"/>
            <a:headEnd type="none" len="sm" w="sm"/>
            <a:tailEnd type="none" len="sm" w="sm"/>
          </a:ln>
        </p:spPr>
      </p:sp>
      <p:sp>
        <p:nvSpPr>
          <p:cNvPr name="Freeform 16" id="16"/>
          <p:cNvSpPr/>
          <p:nvPr/>
        </p:nvSpPr>
        <p:spPr>
          <a:xfrm flipH="false" flipV="false" rot="0">
            <a:off x="1499876" y="3323008"/>
            <a:ext cx="7313756" cy="4950468"/>
          </a:xfrm>
          <a:custGeom>
            <a:avLst/>
            <a:gdLst/>
            <a:ahLst/>
            <a:cxnLst/>
            <a:rect r="r" b="b" t="t" l="l"/>
            <a:pathLst>
              <a:path h="4950468" w="7313756">
                <a:moveTo>
                  <a:pt x="0" y="0"/>
                </a:moveTo>
                <a:lnTo>
                  <a:pt x="7313757" y="0"/>
                </a:lnTo>
                <a:lnTo>
                  <a:pt x="7313757" y="4950468"/>
                </a:lnTo>
                <a:lnTo>
                  <a:pt x="0" y="4950468"/>
                </a:lnTo>
                <a:lnTo>
                  <a:pt x="0" y="0"/>
                </a:lnTo>
                <a:close/>
              </a:path>
            </a:pathLst>
          </a:custGeom>
          <a:blipFill>
            <a:blip r:embed="rId3"/>
            <a:stretch>
              <a:fillRect l="0" t="0" r="0" b="0"/>
            </a:stretch>
          </a:blipFill>
        </p:spPr>
      </p:sp>
      <p:sp>
        <p:nvSpPr>
          <p:cNvPr name="TextBox 17" id="17"/>
          <p:cNvSpPr txBox="true"/>
          <p:nvPr/>
        </p:nvSpPr>
        <p:spPr>
          <a:xfrm rot="0">
            <a:off x="10563873" y="1730446"/>
            <a:ext cx="5730671" cy="1908175"/>
          </a:xfrm>
          <a:prstGeom prst="rect">
            <a:avLst/>
          </a:prstGeom>
        </p:spPr>
        <p:txBody>
          <a:bodyPr anchor="t" rtlCol="false" tIns="0" lIns="0" bIns="0" rIns="0">
            <a:spAutoFit/>
          </a:bodyPr>
          <a:lstStyle/>
          <a:p>
            <a:pPr algn="ctr">
              <a:lnSpc>
                <a:spcPts val="7699"/>
              </a:lnSpc>
            </a:pPr>
            <a:r>
              <a:rPr lang="en-US" sz="5499">
                <a:solidFill>
                  <a:srgbClr val="000000"/>
                </a:solidFill>
                <a:latin typeface="Mardoto Heavy"/>
              </a:rPr>
              <a:t>Planteamiento del Problema</a:t>
            </a:r>
          </a:p>
        </p:txBody>
      </p:sp>
      <p:sp>
        <p:nvSpPr>
          <p:cNvPr name="TextBox 18" id="18"/>
          <p:cNvSpPr txBox="true"/>
          <p:nvPr/>
        </p:nvSpPr>
        <p:spPr>
          <a:xfrm rot="0">
            <a:off x="10487673" y="4346000"/>
            <a:ext cx="5806871" cy="4803775"/>
          </a:xfrm>
          <a:prstGeom prst="rect">
            <a:avLst/>
          </a:prstGeom>
        </p:spPr>
        <p:txBody>
          <a:bodyPr anchor="t" rtlCol="false" tIns="0" lIns="0" bIns="0" rIns="0">
            <a:spAutoFit/>
          </a:bodyPr>
          <a:lstStyle/>
          <a:p>
            <a:pPr algn="just">
              <a:lnSpc>
                <a:spcPts val="3499"/>
              </a:lnSpc>
            </a:pPr>
            <a:r>
              <a:rPr lang="en-US" sz="2499">
                <a:solidFill>
                  <a:srgbClr val="000000"/>
                </a:solidFill>
                <a:latin typeface="Clear Sans"/>
              </a:rPr>
              <a:t>El problema planteado se centra en la mala administración de productos en el restaurante "NEO FAST AND GRILL", lo que afecta la planificación y control de los insumos utilizados en su elaboración. Por lo tanto, se propone desarrollar un sistema web que cubra los requerimientos y necesidades del administrador para una gestión y control eficiente del inventario del restaurante.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blip>
          <a:srcRect l="37508" t="0" r="0" b="12120"/>
          <a:stretch>
            <a:fillRect/>
          </a:stretch>
        </p:blipFill>
        <p:spPr>
          <a:xfrm flipH="false" flipV="false">
            <a:off x="0" y="0"/>
            <a:ext cx="18288000" cy="10287000"/>
          </a:xfrm>
          <a:prstGeom prst="rect">
            <a:avLst/>
          </a:prstGeom>
        </p:spPr>
      </p:pic>
      <p:grpSp>
        <p:nvGrpSpPr>
          <p:cNvPr name="Group 3" id="3"/>
          <p:cNvGrpSpPr/>
          <p:nvPr/>
        </p:nvGrpSpPr>
        <p:grpSpPr>
          <a:xfrm rot="0">
            <a:off x="-383564" y="6083391"/>
            <a:ext cx="3838660" cy="4380169"/>
            <a:chOff x="0" y="0"/>
            <a:chExt cx="1050549" cy="1198747"/>
          </a:xfrm>
        </p:grpSpPr>
        <p:sp>
          <p:nvSpPr>
            <p:cNvPr name="Freeform 4" id="4"/>
            <p:cNvSpPr/>
            <p:nvPr/>
          </p:nvSpPr>
          <p:spPr>
            <a:xfrm flipH="false" flipV="false" rot="0">
              <a:off x="0" y="0"/>
              <a:ext cx="1050549" cy="1198747"/>
            </a:xfrm>
            <a:custGeom>
              <a:avLst/>
              <a:gdLst/>
              <a:ahLst/>
              <a:cxnLst/>
              <a:rect r="r" b="b" t="t" l="l"/>
              <a:pathLst>
                <a:path h="1198747" w="1050549">
                  <a:moveTo>
                    <a:pt x="0" y="0"/>
                  </a:moveTo>
                  <a:lnTo>
                    <a:pt x="1050549" y="0"/>
                  </a:lnTo>
                  <a:lnTo>
                    <a:pt x="1050549" y="1198747"/>
                  </a:lnTo>
                  <a:lnTo>
                    <a:pt x="0" y="1198747"/>
                  </a:lnTo>
                  <a:close/>
                </a:path>
              </a:pathLst>
            </a:custGeom>
            <a:solidFill>
              <a:srgbClr val="EFA038"/>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6902" y="7108573"/>
            <a:ext cx="3139356" cy="3801435"/>
            <a:chOff x="0" y="0"/>
            <a:chExt cx="859166" cy="1040361"/>
          </a:xfrm>
        </p:grpSpPr>
        <p:sp>
          <p:nvSpPr>
            <p:cNvPr name="Freeform 7" id="7"/>
            <p:cNvSpPr/>
            <p:nvPr/>
          </p:nvSpPr>
          <p:spPr>
            <a:xfrm flipH="false" flipV="false" rot="0">
              <a:off x="0" y="0"/>
              <a:ext cx="859166" cy="1040361"/>
            </a:xfrm>
            <a:custGeom>
              <a:avLst/>
              <a:gdLst/>
              <a:ahLst/>
              <a:cxnLst/>
              <a:rect r="r" b="b" t="t" l="l"/>
              <a:pathLst>
                <a:path h="1040361" w="859166">
                  <a:moveTo>
                    <a:pt x="0" y="0"/>
                  </a:moveTo>
                  <a:lnTo>
                    <a:pt x="859166" y="0"/>
                  </a:lnTo>
                  <a:lnTo>
                    <a:pt x="859166" y="1040361"/>
                  </a:lnTo>
                  <a:lnTo>
                    <a:pt x="0" y="1040361"/>
                  </a:lnTo>
                  <a:close/>
                </a:path>
              </a:pathLst>
            </a:custGeom>
            <a:solidFill>
              <a:srgbClr val="2E6E8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847901" y="1925215"/>
            <a:ext cx="1296099" cy="1354314"/>
            <a:chOff x="0" y="0"/>
            <a:chExt cx="354711" cy="370643"/>
          </a:xfrm>
        </p:grpSpPr>
        <p:sp>
          <p:nvSpPr>
            <p:cNvPr name="Freeform 10" id="1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solidFill>
              <a:srgbClr val="EFA038"/>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274096" y="1626796"/>
            <a:ext cx="1079073" cy="1150765"/>
            <a:chOff x="0" y="0"/>
            <a:chExt cx="295316" cy="314937"/>
          </a:xfrm>
        </p:grpSpPr>
        <p:sp>
          <p:nvSpPr>
            <p:cNvPr name="Freeform 13" id="13"/>
            <p:cNvSpPr/>
            <p:nvPr/>
          </p:nvSpPr>
          <p:spPr>
            <a:xfrm flipH="false" flipV="false" rot="0">
              <a:off x="0" y="0"/>
              <a:ext cx="295316" cy="314937"/>
            </a:xfrm>
            <a:custGeom>
              <a:avLst/>
              <a:gdLst/>
              <a:ahLst/>
              <a:cxnLst/>
              <a:rect r="r" b="b" t="t" l="l"/>
              <a:pathLst>
                <a:path h="314937" w="295316">
                  <a:moveTo>
                    <a:pt x="0" y="0"/>
                  </a:moveTo>
                  <a:lnTo>
                    <a:pt x="295316" y="0"/>
                  </a:lnTo>
                  <a:lnTo>
                    <a:pt x="295316" y="314937"/>
                  </a:lnTo>
                  <a:lnTo>
                    <a:pt x="0" y="314937"/>
                  </a:lnTo>
                  <a:close/>
                </a:path>
              </a:pathLst>
            </a:custGeom>
            <a:solidFill>
              <a:srgbClr val="2E6E80"/>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rot="0">
            <a:off x="10393367" y="3895796"/>
            <a:ext cx="5995484" cy="0"/>
          </a:xfrm>
          <a:prstGeom prst="line">
            <a:avLst/>
          </a:prstGeom>
          <a:ln cap="flat" w="238125">
            <a:solidFill>
              <a:srgbClr val="2E6E80"/>
            </a:solidFill>
            <a:prstDash val="solid"/>
            <a:headEnd type="none" len="sm" w="sm"/>
            <a:tailEnd type="none" len="sm" w="sm"/>
          </a:ln>
        </p:spPr>
      </p:sp>
      <p:sp>
        <p:nvSpPr>
          <p:cNvPr name="Freeform 16" id="16"/>
          <p:cNvSpPr/>
          <p:nvPr/>
        </p:nvSpPr>
        <p:spPr>
          <a:xfrm flipH="false" flipV="false" rot="0">
            <a:off x="2767920" y="3068501"/>
            <a:ext cx="5079981" cy="5409656"/>
          </a:xfrm>
          <a:custGeom>
            <a:avLst/>
            <a:gdLst/>
            <a:ahLst/>
            <a:cxnLst/>
            <a:rect r="r" b="b" t="t" l="l"/>
            <a:pathLst>
              <a:path h="5409656" w="5079981">
                <a:moveTo>
                  <a:pt x="0" y="0"/>
                </a:moveTo>
                <a:lnTo>
                  <a:pt x="5079981" y="0"/>
                </a:lnTo>
                <a:lnTo>
                  <a:pt x="5079981" y="5409656"/>
                </a:lnTo>
                <a:lnTo>
                  <a:pt x="0" y="5409656"/>
                </a:lnTo>
                <a:lnTo>
                  <a:pt x="0" y="0"/>
                </a:lnTo>
                <a:close/>
              </a:path>
            </a:pathLst>
          </a:custGeom>
          <a:blipFill>
            <a:blip r:embed="rId3"/>
            <a:stretch>
              <a:fillRect l="0" t="0" r="0" b="0"/>
            </a:stretch>
          </a:blipFill>
        </p:spPr>
      </p:sp>
      <p:sp>
        <p:nvSpPr>
          <p:cNvPr name="TextBox 17" id="17"/>
          <p:cNvSpPr txBox="true"/>
          <p:nvPr/>
        </p:nvSpPr>
        <p:spPr>
          <a:xfrm rot="0">
            <a:off x="10563873" y="1730446"/>
            <a:ext cx="5730671" cy="936625"/>
          </a:xfrm>
          <a:prstGeom prst="rect">
            <a:avLst/>
          </a:prstGeom>
        </p:spPr>
        <p:txBody>
          <a:bodyPr anchor="t" rtlCol="false" tIns="0" lIns="0" bIns="0" rIns="0">
            <a:spAutoFit/>
          </a:bodyPr>
          <a:lstStyle/>
          <a:p>
            <a:pPr algn="ctr">
              <a:lnSpc>
                <a:spcPts val="7699"/>
              </a:lnSpc>
            </a:pPr>
            <a:r>
              <a:rPr lang="en-US" sz="5499">
                <a:solidFill>
                  <a:srgbClr val="000000"/>
                </a:solidFill>
                <a:latin typeface="Mardoto Heavy"/>
              </a:rPr>
              <a:t>Justificación</a:t>
            </a:r>
          </a:p>
        </p:txBody>
      </p:sp>
      <p:sp>
        <p:nvSpPr>
          <p:cNvPr name="TextBox 18" id="18"/>
          <p:cNvSpPr txBox="true"/>
          <p:nvPr/>
        </p:nvSpPr>
        <p:spPr>
          <a:xfrm rot="0">
            <a:off x="10487673" y="4346000"/>
            <a:ext cx="5806871" cy="4803775"/>
          </a:xfrm>
          <a:prstGeom prst="rect">
            <a:avLst/>
          </a:prstGeom>
        </p:spPr>
        <p:txBody>
          <a:bodyPr anchor="t" rtlCol="false" tIns="0" lIns="0" bIns="0" rIns="0">
            <a:spAutoFit/>
          </a:bodyPr>
          <a:lstStyle/>
          <a:p>
            <a:pPr algn="just">
              <a:lnSpc>
                <a:spcPts val="3499"/>
              </a:lnSpc>
            </a:pPr>
            <a:r>
              <a:rPr lang="en-US" sz="2499">
                <a:solidFill>
                  <a:srgbClr val="000000"/>
                </a:solidFill>
                <a:latin typeface="Clear Sans"/>
              </a:rPr>
              <a:t>La gestión efectiva del inventario y control de stock es esencial para el éxito de "Neo Fast and Grill". La implementación de un sistema automatizado de gestión de inventario resuelve problemas como errores en registros manuales y pérdida de tiempo. Este sistema agiliza procesos, proporciona información en tiempo real y permite una toma de decisiones precisa y actualizada.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blip>
          <a:srcRect l="37508" t="0" r="0" b="12120"/>
          <a:stretch>
            <a:fillRect/>
          </a:stretch>
        </p:blipFill>
        <p:spPr>
          <a:xfrm flipH="false" flipV="false">
            <a:off x="0" y="0"/>
            <a:ext cx="18288000" cy="10287000"/>
          </a:xfrm>
          <a:prstGeom prst="rect">
            <a:avLst/>
          </a:prstGeom>
        </p:spPr>
      </p:pic>
      <p:grpSp>
        <p:nvGrpSpPr>
          <p:cNvPr name="Group 3" id="3"/>
          <p:cNvGrpSpPr/>
          <p:nvPr/>
        </p:nvGrpSpPr>
        <p:grpSpPr>
          <a:xfrm rot="0">
            <a:off x="-383564" y="6083391"/>
            <a:ext cx="3838660" cy="4380169"/>
            <a:chOff x="0" y="0"/>
            <a:chExt cx="1050549" cy="1198747"/>
          </a:xfrm>
        </p:grpSpPr>
        <p:sp>
          <p:nvSpPr>
            <p:cNvPr name="Freeform 4" id="4"/>
            <p:cNvSpPr/>
            <p:nvPr/>
          </p:nvSpPr>
          <p:spPr>
            <a:xfrm flipH="false" flipV="false" rot="0">
              <a:off x="0" y="0"/>
              <a:ext cx="1050549" cy="1198747"/>
            </a:xfrm>
            <a:custGeom>
              <a:avLst/>
              <a:gdLst/>
              <a:ahLst/>
              <a:cxnLst/>
              <a:rect r="r" b="b" t="t" l="l"/>
              <a:pathLst>
                <a:path h="1198747" w="1050549">
                  <a:moveTo>
                    <a:pt x="0" y="0"/>
                  </a:moveTo>
                  <a:lnTo>
                    <a:pt x="1050549" y="0"/>
                  </a:lnTo>
                  <a:lnTo>
                    <a:pt x="1050549" y="1198747"/>
                  </a:lnTo>
                  <a:lnTo>
                    <a:pt x="0" y="1198747"/>
                  </a:lnTo>
                  <a:close/>
                </a:path>
              </a:pathLst>
            </a:custGeom>
            <a:solidFill>
              <a:srgbClr val="EFA038"/>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6902" y="7108573"/>
            <a:ext cx="3139356" cy="3801435"/>
            <a:chOff x="0" y="0"/>
            <a:chExt cx="859166" cy="1040361"/>
          </a:xfrm>
        </p:grpSpPr>
        <p:sp>
          <p:nvSpPr>
            <p:cNvPr name="Freeform 7" id="7"/>
            <p:cNvSpPr/>
            <p:nvPr/>
          </p:nvSpPr>
          <p:spPr>
            <a:xfrm flipH="false" flipV="false" rot="0">
              <a:off x="0" y="0"/>
              <a:ext cx="859166" cy="1040361"/>
            </a:xfrm>
            <a:custGeom>
              <a:avLst/>
              <a:gdLst/>
              <a:ahLst/>
              <a:cxnLst/>
              <a:rect r="r" b="b" t="t" l="l"/>
              <a:pathLst>
                <a:path h="1040361" w="859166">
                  <a:moveTo>
                    <a:pt x="0" y="0"/>
                  </a:moveTo>
                  <a:lnTo>
                    <a:pt x="859166" y="0"/>
                  </a:lnTo>
                  <a:lnTo>
                    <a:pt x="859166" y="1040361"/>
                  </a:lnTo>
                  <a:lnTo>
                    <a:pt x="0" y="1040361"/>
                  </a:lnTo>
                  <a:close/>
                </a:path>
              </a:pathLst>
            </a:custGeom>
            <a:solidFill>
              <a:srgbClr val="2E6E8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11738669" y="2370209"/>
            <a:ext cx="5995484" cy="0"/>
          </a:xfrm>
          <a:prstGeom prst="line">
            <a:avLst/>
          </a:prstGeom>
          <a:ln cap="flat" w="238125">
            <a:solidFill>
              <a:srgbClr val="2E6E80"/>
            </a:solidFill>
            <a:prstDash val="solid"/>
            <a:headEnd type="none" len="sm" w="sm"/>
            <a:tailEnd type="none" len="sm" w="sm"/>
          </a:ln>
        </p:spPr>
      </p:sp>
      <p:sp>
        <p:nvSpPr>
          <p:cNvPr name="TextBox 10" id="10"/>
          <p:cNvSpPr txBox="true"/>
          <p:nvPr/>
        </p:nvSpPr>
        <p:spPr>
          <a:xfrm rot="0">
            <a:off x="12963221" y="1314521"/>
            <a:ext cx="5730671" cy="936625"/>
          </a:xfrm>
          <a:prstGeom prst="rect">
            <a:avLst/>
          </a:prstGeom>
        </p:spPr>
        <p:txBody>
          <a:bodyPr anchor="t" rtlCol="false" tIns="0" lIns="0" bIns="0" rIns="0">
            <a:spAutoFit/>
          </a:bodyPr>
          <a:lstStyle/>
          <a:p>
            <a:pPr algn="ctr">
              <a:lnSpc>
                <a:spcPts val="7699"/>
              </a:lnSpc>
            </a:pPr>
            <a:r>
              <a:rPr lang="en-US" sz="5499">
                <a:solidFill>
                  <a:srgbClr val="000000"/>
                </a:solidFill>
                <a:latin typeface="Mardoto Heavy"/>
              </a:rPr>
              <a:t>OBJETIVOS</a:t>
            </a:r>
          </a:p>
        </p:txBody>
      </p:sp>
      <p:sp>
        <p:nvSpPr>
          <p:cNvPr name="TextBox 11" id="11"/>
          <p:cNvSpPr txBox="true"/>
          <p:nvPr/>
        </p:nvSpPr>
        <p:spPr>
          <a:xfrm rot="0">
            <a:off x="912776" y="981075"/>
            <a:ext cx="10275657" cy="3051175"/>
          </a:xfrm>
          <a:prstGeom prst="rect">
            <a:avLst/>
          </a:prstGeom>
        </p:spPr>
        <p:txBody>
          <a:bodyPr anchor="t" rtlCol="false" tIns="0" lIns="0" bIns="0" rIns="0">
            <a:spAutoFit/>
          </a:bodyPr>
          <a:lstStyle/>
          <a:p>
            <a:pPr algn="just">
              <a:lnSpc>
                <a:spcPts val="3499"/>
              </a:lnSpc>
            </a:pPr>
            <a:r>
              <a:rPr lang="en-US" sz="2499">
                <a:solidFill>
                  <a:srgbClr val="000000"/>
                </a:solidFill>
                <a:latin typeface="Clear Sans"/>
              </a:rPr>
              <a:t> </a:t>
            </a:r>
            <a:r>
              <a:rPr lang="en-US" sz="2499">
                <a:solidFill>
                  <a:srgbClr val="000000"/>
                </a:solidFill>
                <a:latin typeface="Clear Sans Bold"/>
              </a:rPr>
              <a:t>Objetivo General </a:t>
            </a:r>
          </a:p>
          <a:p>
            <a:pPr algn="just">
              <a:lnSpc>
                <a:spcPts val="3499"/>
              </a:lnSpc>
            </a:pPr>
            <a:r>
              <a:rPr lang="en-US" sz="2499">
                <a:solidFill>
                  <a:srgbClr val="000000"/>
                </a:solidFill>
                <a:latin typeface="Clear Sans"/>
              </a:rPr>
              <a:t>Implementar un módulo de un sistema de gestión de inventario y control de stock, para administración de productos elaborados. Brindar un seguimiento preciso de los productos, controlar las existencias, facilitar la gestión de entrada y salida, garantizando una eficiente administración de los recursos y facilitar el control de información para el restaurante.</a:t>
            </a:r>
          </a:p>
        </p:txBody>
      </p:sp>
      <p:sp>
        <p:nvSpPr>
          <p:cNvPr name="TextBox 12" id="12"/>
          <p:cNvSpPr txBox="true"/>
          <p:nvPr/>
        </p:nvSpPr>
        <p:spPr>
          <a:xfrm rot="0">
            <a:off x="5622441" y="4972050"/>
            <a:ext cx="11131985" cy="4707257"/>
          </a:xfrm>
          <a:prstGeom prst="rect">
            <a:avLst/>
          </a:prstGeom>
        </p:spPr>
        <p:txBody>
          <a:bodyPr anchor="t" rtlCol="false" tIns="0" lIns="0" bIns="0" rIns="0">
            <a:spAutoFit/>
          </a:bodyPr>
          <a:lstStyle/>
          <a:p>
            <a:pPr>
              <a:lnSpc>
                <a:spcPts val="3824"/>
              </a:lnSpc>
            </a:pPr>
            <a:r>
              <a:rPr lang="en-US" sz="1699" spc="188">
                <a:solidFill>
                  <a:srgbClr val="000000"/>
                </a:solidFill>
                <a:latin typeface="Clear Sans Medium"/>
              </a:rPr>
              <a:t> OBJETIVOS ESPECÍFICOS  </a:t>
            </a:r>
          </a:p>
          <a:p>
            <a:pPr marL="367027" indent="-183514" lvl="1">
              <a:lnSpc>
                <a:spcPts val="3824"/>
              </a:lnSpc>
              <a:buFont typeface="Arial"/>
              <a:buChar char="•"/>
            </a:pPr>
            <a:r>
              <a:rPr lang="en-US" sz="1699" spc="188">
                <a:solidFill>
                  <a:srgbClr val="000000"/>
                </a:solidFill>
                <a:latin typeface="Clear Sans Medium"/>
              </a:rPr>
              <a:t> IMPLEMENTAR UN SISTEMA ÁGIL DE GESTIÓN DE INVENTARIO Y CONTROL DE STOCK QUE RESUELVA LAS NECESIDADES DE NUESTRO CLIENTE PARA MEJORAR LA EFICIENCIA Y PRECISIÓN EN EL CONTROL Y SEGUIMIENTO DEL INVENTARIO.</a:t>
            </a:r>
          </a:p>
          <a:p>
            <a:pPr marL="367027" indent="-183514" lvl="1">
              <a:lnSpc>
                <a:spcPts val="3824"/>
              </a:lnSpc>
              <a:buFont typeface="Arial"/>
              <a:buChar char="•"/>
            </a:pPr>
            <a:r>
              <a:rPr lang="en-US" sz="1699" spc="188">
                <a:solidFill>
                  <a:srgbClr val="000000"/>
                </a:solidFill>
                <a:latin typeface="Clear Sans Medium"/>
              </a:rPr>
              <a:t>IDENTIFICACIÓN DE LOS REQUERIMIENTOS DEL ADMINISTRADOR MEDIANTE HISTORIAS DE USUARIO. </a:t>
            </a:r>
          </a:p>
          <a:p>
            <a:pPr marL="367027" indent="-183514" lvl="1">
              <a:lnSpc>
                <a:spcPts val="3824"/>
              </a:lnSpc>
              <a:buFont typeface="Arial"/>
              <a:buChar char="•"/>
            </a:pPr>
            <a:r>
              <a:rPr lang="en-US" sz="1699" spc="188">
                <a:solidFill>
                  <a:srgbClr val="000000"/>
                </a:solidFill>
                <a:latin typeface="Clear Sans Medium"/>
              </a:rPr>
              <a:t>IMPLEMENTAR EL SISTEMA PROPUESTO MEDIANTE LA EXPERIMENTACIÓN DE PRUEBAS Y CORREGIR POSIBLES ERRORES CON AYUDA DE DOCUMENTACIÓN (CASOS DE PRUEBAS, REPORTE DE ERRORES, CAJA BLANCA Y CAJA NEGRA) MEJORANDO LA FUNCIONALIDAD DE CADA REQUISITO.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blip>
          <a:srcRect l="37508" t="0" r="0" b="12120"/>
          <a:stretch>
            <a:fillRect/>
          </a:stretch>
        </p:blipFill>
        <p:spPr>
          <a:xfrm flipH="false" flipV="false">
            <a:off x="0" y="0"/>
            <a:ext cx="18288000" cy="10287000"/>
          </a:xfrm>
          <a:prstGeom prst="rect">
            <a:avLst/>
          </a:prstGeom>
        </p:spPr>
      </p:pic>
      <p:grpSp>
        <p:nvGrpSpPr>
          <p:cNvPr name="Group 3" id="3"/>
          <p:cNvGrpSpPr/>
          <p:nvPr/>
        </p:nvGrpSpPr>
        <p:grpSpPr>
          <a:xfrm rot="0">
            <a:off x="-383564" y="6083391"/>
            <a:ext cx="3838660" cy="4380169"/>
            <a:chOff x="0" y="0"/>
            <a:chExt cx="1050549" cy="1198747"/>
          </a:xfrm>
        </p:grpSpPr>
        <p:sp>
          <p:nvSpPr>
            <p:cNvPr name="Freeform 4" id="4"/>
            <p:cNvSpPr/>
            <p:nvPr/>
          </p:nvSpPr>
          <p:spPr>
            <a:xfrm flipH="false" flipV="false" rot="0">
              <a:off x="0" y="0"/>
              <a:ext cx="1050549" cy="1198747"/>
            </a:xfrm>
            <a:custGeom>
              <a:avLst/>
              <a:gdLst/>
              <a:ahLst/>
              <a:cxnLst/>
              <a:rect r="r" b="b" t="t" l="l"/>
              <a:pathLst>
                <a:path h="1198747" w="1050549">
                  <a:moveTo>
                    <a:pt x="0" y="0"/>
                  </a:moveTo>
                  <a:lnTo>
                    <a:pt x="1050549" y="0"/>
                  </a:lnTo>
                  <a:lnTo>
                    <a:pt x="1050549" y="1198747"/>
                  </a:lnTo>
                  <a:lnTo>
                    <a:pt x="0" y="1198747"/>
                  </a:lnTo>
                  <a:close/>
                </a:path>
              </a:pathLst>
            </a:custGeom>
            <a:solidFill>
              <a:srgbClr val="EFA038"/>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6902" y="7108573"/>
            <a:ext cx="3139356" cy="3801435"/>
            <a:chOff x="0" y="0"/>
            <a:chExt cx="859166" cy="1040361"/>
          </a:xfrm>
        </p:grpSpPr>
        <p:sp>
          <p:nvSpPr>
            <p:cNvPr name="Freeform 7" id="7"/>
            <p:cNvSpPr/>
            <p:nvPr/>
          </p:nvSpPr>
          <p:spPr>
            <a:xfrm flipH="false" flipV="false" rot="0">
              <a:off x="0" y="0"/>
              <a:ext cx="859166" cy="1040361"/>
            </a:xfrm>
            <a:custGeom>
              <a:avLst/>
              <a:gdLst/>
              <a:ahLst/>
              <a:cxnLst/>
              <a:rect r="r" b="b" t="t" l="l"/>
              <a:pathLst>
                <a:path h="1040361" w="859166">
                  <a:moveTo>
                    <a:pt x="0" y="0"/>
                  </a:moveTo>
                  <a:lnTo>
                    <a:pt x="859166" y="0"/>
                  </a:lnTo>
                  <a:lnTo>
                    <a:pt x="859166" y="1040361"/>
                  </a:lnTo>
                  <a:lnTo>
                    <a:pt x="0" y="1040361"/>
                  </a:lnTo>
                  <a:close/>
                </a:path>
              </a:pathLst>
            </a:custGeom>
            <a:solidFill>
              <a:srgbClr val="2E6E8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847901" y="1925215"/>
            <a:ext cx="1296099" cy="1354314"/>
            <a:chOff x="0" y="0"/>
            <a:chExt cx="354711" cy="370643"/>
          </a:xfrm>
        </p:grpSpPr>
        <p:sp>
          <p:nvSpPr>
            <p:cNvPr name="Freeform 10" id="1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solidFill>
              <a:srgbClr val="EFA038"/>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274096" y="1626796"/>
            <a:ext cx="1079073" cy="1150765"/>
            <a:chOff x="0" y="0"/>
            <a:chExt cx="295316" cy="314937"/>
          </a:xfrm>
        </p:grpSpPr>
        <p:sp>
          <p:nvSpPr>
            <p:cNvPr name="Freeform 13" id="13"/>
            <p:cNvSpPr/>
            <p:nvPr/>
          </p:nvSpPr>
          <p:spPr>
            <a:xfrm flipH="false" flipV="false" rot="0">
              <a:off x="0" y="0"/>
              <a:ext cx="295316" cy="314937"/>
            </a:xfrm>
            <a:custGeom>
              <a:avLst/>
              <a:gdLst/>
              <a:ahLst/>
              <a:cxnLst/>
              <a:rect r="r" b="b" t="t" l="l"/>
              <a:pathLst>
                <a:path h="314937" w="295316">
                  <a:moveTo>
                    <a:pt x="0" y="0"/>
                  </a:moveTo>
                  <a:lnTo>
                    <a:pt x="295316" y="0"/>
                  </a:lnTo>
                  <a:lnTo>
                    <a:pt x="295316" y="314937"/>
                  </a:lnTo>
                  <a:lnTo>
                    <a:pt x="0" y="314937"/>
                  </a:lnTo>
                  <a:close/>
                </a:path>
              </a:pathLst>
            </a:custGeom>
            <a:solidFill>
              <a:srgbClr val="2E6E80"/>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rot="0">
            <a:off x="10393367" y="3895796"/>
            <a:ext cx="5995484" cy="0"/>
          </a:xfrm>
          <a:prstGeom prst="line">
            <a:avLst/>
          </a:prstGeom>
          <a:ln cap="flat" w="238125">
            <a:solidFill>
              <a:srgbClr val="2E6E80"/>
            </a:solidFill>
            <a:prstDash val="solid"/>
            <a:headEnd type="none" len="sm" w="sm"/>
            <a:tailEnd type="none" len="sm" w="sm"/>
          </a:ln>
        </p:spPr>
      </p:sp>
      <p:sp>
        <p:nvSpPr>
          <p:cNvPr name="Freeform 16" id="16"/>
          <p:cNvSpPr/>
          <p:nvPr/>
        </p:nvSpPr>
        <p:spPr>
          <a:xfrm flipH="false" flipV="false" rot="0">
            <a:off x="1028700" y="776425"/>
            <a:ext cx="374950" cy="380484"/>
          </a:xfrm>
          <a:custGeom>
            <a:avLst/>
            <a:gdLst/>
            <a:ahLst/>
            <a:cxnLst/>
            <a:rect r="r" b="b" t="t" l="l"/>
            <a:pathLst>
              <a:path h="380484" w="374950">
                <a:moveTo>
                  <a:pt x="0" y="0"/>
                </a:moveTo>
                <a:lnTo>
                  <a:pt x="374950" y="0"/>
                </a:lnTo>
                <a:lnTo>
                  <a:pt x="374950" y="380484"/>
                </a:lnTo>
                <a:lnTo>
                  <a:pt x="0" y="380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535766" y="3279529"/>
            <a:ext cx="7517008" cy="5364836"/>
          </a:xfrm>
          <a:custGeom>
            <a:avLst/>
            <a:gdLst/>
            <a:ahLst/>
            <a:cxnLst/>
            <a:rect r="r" b="b" t="t" l="l"/>
            <a:pathLst>
              <a:path h="5364836" w="7517008">
                <a:moveTo>
                  <a:pt x="0" y="0"/>
                </a:moveTo>
                <a:lnTo>
                  <a:pt x="7517009" y="0"/>
                </a:lnTo>
                <a:lnTo>
                  <a:pt x="7517009" y="5364835"/>
                </a:lnTo>
                <a:lnTo>
                  <a:pt x="0" y="5364835"/>
                </a:lnTo>
                <a:lnTo>
                  <a:pt x="0" y="0"/>
                </a:lnTo>
                <a:close/>
              </a:path>
            </a:pathLst>
          </a:custGeom>
          <a:blipFill>
            <a:blip r:embed="rId5"/>
            <a:stretch>
              <a:fillRect l="0" t="0" r="0" b="0"/>
            </a:stretch>
          </a:blipFill>
        </p:spPr>
      </p:sp>
      <p:sp>
        <p:nvSpPr>
          <p:cNvPr name="TextBox 18" id="18"/>
          <p:cNvSpPr txBox="true"/>
          <p:nvPr/>
        </p:nvSpPr>
        <p:spPr>
          <a:xfrm rot="0">
            <a:off x="10563873" y="1730446"/>
            <a:ext cx="5730671" cy="936625"/>
          </a:xfrm>
          <a:prstGeom prst="rect">
            <a:avLst/>
          </a:prstGeom>
        </p:spPr>
        <p:txBody>
          <a:bodyPr anchor="t" rtlCol="false" tIns="0" lIns="0" bIns="0" rIns="0">
            <a:spAutoFit/>
          </a:bodyPr>
          <a:lstStyle/>
          <a:p>
            <a:pPr algn="ctr">
              <a:lnSpc>
                <a:spcPts val="7699"/>
              </a:lnSpc>
            </a:pPr>
            <a:r>
              <a:rPr lang="en-US" sz="5499">
                <a:solidFill>
                  <a:srgbClr val="000000"/>
                </a:solidFill>
                <a:latin typeface="Mardoto Heavy"/>
              </a:rPr>
              <a:t>Alcance</a:t>
            </a:r>
          </a:p>
        </p:txBody>
      </p:sp>
      <p:sp>
        <p:nvSpPr>
          <p:cNvPr name="TextBox 19" id="19"/>
          <p:cNvSpPr txBox="true"/>
          <p:nvPr/>
        </p:nvSpPr>
        <p:spPr>
          <a:xfrm rot="0">
            <a:off x="10487673" y="4346000"/>
            <a:ext cx="5806871" cy="5680075"/>
          </a:xfrm>
          <a:prstGeom prst="rect">
            <a:avLst/>
          </a:prstGeom>
        </p:spPr>
        <p:txBody>
          <a:bodyPr anchor="t" rtlCol="false" tIns="0" lIns="0" bIns="0" rIns="0">
            <a:spAutoFit/>
          </a:bodyPr>
          <a:lstStyle/>
          <a:p>
            <a:pPr algn="just" marL="539748" indent="-269874" lvl="1">
              <a:lnSpc>
                <a:spcPts val="3499"/>
              </a:lnSpc>
              <a:buFont typeface="Arial"/>
              <a:buChar char="•"/>
            </a:pPr>
            <a:r>
              <a:rPr lang="en-US" sz="2499">
                <a:solidFill>
                  <a:srgbClr val="000000"/>
                </a:solidFill>
                <a:latin typeface="Clear Sans"/>
              </a:rPr>
              <a:t> Inicio de sesión y validación para el perfil de administrador y perfil de empleado. </a:t>
            </a:r>
          </a:p>
          <a:p>
            <a:pPr algn="just" marL="539748" indent="-269874" lvl="1">
              <a:lnSpc>
                <a:spcPts val="3499"/>
              </a:lnSpc>
              <a:buFont typeface="Arial"/>
              <a:buChar char="•"/>
            </a:pPr>
            <a:r>
              <a:rPr lang="en-US" sz="2499">
                <a:solidFill>
                  <a:srgbClr val="000000"/>
                </a:solidFill>
                <a:latin typeface="Clear Sans"/>
              </a:rPr>
              <a:t>R</a:t>
            </a:r>
            <a:r>
              <a:rPr lang="en-US" sz="2499">
                <a:solidFill>
                  <a:srgbClr val="000000"/>
                </a:solidFill>
                <a:latin typeface="Clear Sans"/>
              </a:rPr>
              <a:t>ealizar un CRUD (create, read, update, delete) y seguimiento de productos, categorías, stock en el sistema. </a:t>
            </a:r>
          </a:p>
          <a:p>
            <a:pPr algn="just" marL="539748" indent="-269874" lvl="1">
              <a:lnSpc>
                <a:spcPts val="3499"/>
              </a:lnSpc>
              <a:buFont typeface="Arial"/>
              <a:buChar char="•"/>
            </a:pPr>
            <a:r>
              <a:rPr lang="en-US" sz="2499">
                <a:solidFill>
                  <a:srgbClr val="000000"/>
                </a:solidFill>
                <a:latin typeface="Clear Sans"/>
              </a:rPr>
              <a:t>Generación de reportes e informes, relacionados con el inventario y control de stock, incluyendo su estado actual, movimientos de productos, ventas por producto o categoría, etc. </a:t>
            </a:r>
          </a:p>
        </p:txBody>
      </p:sp>
      <p:sp>
        <p:nvSpPr>
          <p:cNvPr name="TextBox 20" id="20"/>
          <p:cNvSpPr txBox="true"/>
          <p:nvPr/>
        </p:nvSpPr>
        <p:spPr>
          <a:xfrm rot="0">
            <a:off x="1535766" y="824050"/>
            <a:ext cx="3032398" cy="231140"/>
          </a:xfrm>
          <a:prstGeom prst="rect">
            <a:avLst/>
          </a:prstGeom>
        </p:spPr>
        <p:txBody>
          <a:bodyPr anchor="t" rtlCol="false" tIns="0" lIns="0" bIns="0" rIns="0">
            <a:spAutoFit/>
          </a:bodyPr>
          <a:lstStyle/>
          <a:p>
            <a:pPr>
              <a:lnSpc>
                <a:spcPts val="1869"/>
              </a:lnSpc>
            </a:pPr>
            <a:r>
              <a:rPr lang="en-US" sz="1699" spc="67">
                <a:solidFill>
                  <a:srgbClr val="000000"/>
                </a:solidFill>
                <a:latin typeface="Clear Sans Medium"/>
              </a:rPr>
              <a:t>ESTUDIO SHONOS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blip>
          <a:srcRect l="37508" t="0" r="0" b="12120"/>
          <a:stretch>
            <a:fillRect/>
          </a:stretch>
        </p:blipFill>
        <p:spPr>
          <a:xfrm flipH="false" flipV="false">
            <a:off x="0" y="0"/>
            <a:ext cx="18288000" cy="10287000"/>
          </a:xfrm>
          <a:prstGeom prst="rect">
            <a:avLst/>
          </a:prstGeom>
        </p:spPr>
      </p:pic>
      <p:grpSp>
        <p:nvGrpSpPr>
          <p:cNvPr name="Group 3" id="3"/>
          <p:cNvGrpSpPr/>
          <p:nvPr/>
        </p:nvGrpSpPr>
        <p:grpSpPr>
          <a:xfrm rot="0">
            <a:off x="-383564" y="6083391"/>
            <a:ext cx="3838660" cy="4380169"/>
            <a:chOff x="0" y="0"/>
            <a:chExt cx="1050549" cy="1198747"/>
          </a:xfrm>
        </p:grpSpPr>
        <p:sp>
          <p:nvSpPr>
            <p:cNvPr name="Freeform 4" id="4"/>
            <p:cNvSpPr/>
            <p:nvPr/>
          </p:nvSpPr>
          <p:spPr>
            <a:xfrm flipH="false" flipV="false" rot="0">
              <a:off x="0" y="0"/>
              <a:ext cx="1050549" cy="1198747"/>
            </a:xfrm>
            <a:custGeom>
              <a:avLst/>
              <a:gdLst/>
              <a:ahLst/>
              <a:cxnLst/>
              <a:rect r="r" b="b" t="t" l="l"/>
              <a:pathLst>
                <a:path h="1198747" w="1050549">
                  <a:moveTo>
                    <a:pt x="0" y="0"/>
                  </a:moveTo>
                  <a:lnTo>
                    <a:pt x="1050549" y="0"/>
                  </a:lnTo>
                  <a:lnTo>
                    <a:pt x="1050549" y="1198747"/>
                  </a:lnTo>
                  <a:lnTo>
                    <a:pt x="0" y="1198747"/>
                  </a:lnTo>
                  <a:close/>
                </a:path>
              </a:pathLst>
            </a:custGeom>
            <a:solidFill>
              <a:srgbClr val="EFA038"/>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6902" y="7108573"/>
            <a:ext cx="3139356" cy="3801435"/>
            <a:chOff x="0" y="0"/>
            <a:chExt cx="859166" cy="1040361"/>
          </a:xfrm>
        </p:grpSpPr>
        <p:sp>
          <p:nvSpPr>
            <p:cNvPr name="Freeform 7" id="7"/>
            <p:cNvSpPr/>
            <p:nvPr/>
          </p:nvSpPr>
          <p:spPr>
            <a:xfrm flipH="false" flipV="false" rot="0">
              <a:off x="0" y="0"/>
              <a:ext cx="859166" cy="1040361"/>
            </a:xfrm>
            <a:custGeom>
              <a:avLst/>
              <a:gdLst/>
              <a:ahLst/>
              <a:cxnLst/>
              <a:rect r="r" b="b" t="t" l="l"/>
              <a:pathLst>
                <a:path h="1040361" w="859166">
                  <a:moveTo>
                    <a:pt x="0" y="0"/>
                  </a:moveTo>
                  <a:lnTo>
                    <a:pt x="859166" y="0"/>
                  </a:lnTo>
                  <a:lnTo>
                    <a:pt x="859166" y="1040361"/>
                  </a:lnTo>
                  <a:lnTo>
                    <a:pt x="0" y="1040361"/>
                  </a:lnTo>
                  <a:close/>
                </a:path>
              </a:pathLst>
            </a:custGeom>
            <a:solidFill>
              <a:srgbClr val="2E6E8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847901" y="1925215"/>
            <a:ext cx="1296099" cy="1354314"/>
            <a:chOff x="0" y="0"/>
            <a:chExt cx="354711" cy="370643"/>
          </a:xfrm>
        </p:grpSpPr>
        <p:sp>
          <p:nvSpPr>
            <p:cNvPr name="Freeform 10" id="1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solidFill>
              <a:srgbClr val="EFA038"/>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274096" y="1626796"/>
            <a:ext cx="1079073" cy="1150765"/>
            <a:chOff x="0" y="0"/>
            <a:chExt cx="295316" cy="314937"/>
          </a:xfrm>
        </p:grpSpPr>
        <p:sp>
          <p:nvSpPr>
            <p:cNvPr name="Freeform 13" id="13"/>
            <p:cNvSpPr/>
            <p:nvPr/>
          </p:nvSpPr>
          <p:spPr>
            <a:xfrm flipH="false" flipV="false" rot="0">
              <a:off x="0" y="0"/>
              <a:ext cx="295316" cy="314937"/>
            </a:xfrm>
            <a:custGeom>
              <a:avLst/>
              <a:gdLst/>
              <a:ahLst/>
              <a:cxnLst/>
              <a:rect r="r" b="b" t="t" l="l"/>
              <a:pathLst>
                <a:path h="314937" w="295316">
                  <a:moveTo>
                    <a:pt x="0" y="0"/>
                  </a:moveTo>
                  <a:lnTo>
                    <a:pt x="295316" y="0"/>
                  </a:lnTo>
                  <a:lnTo>
                    <a:pt x="295316" y="314937"/>
                  </a:lnTo>
                  <a:lnTo>
                    <a:pt x="0" y="314937"/>
                  </a:lnTo>
                  <a:close/>
                </a:path>
              </a:pathLst>
            </a:custGeom>
            <a:solidFill>
              <a:srgbClr val="2E6E80"/>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rot="0">
            <a:off x="10393367" y="3895796"/>
            <a:ext cx="5995484" cy="0"/>
          </a:xfrm>
          <a:prstGeom prst="line">
            <a:avLst/>
          </a:prstGeom>
          <a:ln cap="flat" w="238125">
            <a:solidFill>
              <a:srgbClr val="2E6E80"/>
            </a:solidFill>
            <a:prstDash val="solid"/>
            <a:headEnd type="none" len="sm" w="sm"/>
            <a:tailEnd type="none" len="sm" w="sm"/>
          </a:ln>
        </p:spPr>
      </p:sp>
      <p:sp>
        <p:nvSpPr>
          <p:cNvPr name="Freeform 16" id="16"/>
          <p:cNvSpPr/>
          <p:nvPr/>
        </p:nvSpPr>
        <p:spPr>
          <a:xfrm flipH="false" flipV="false" rot="0">
            <a:off x="1028700" y="776425"/>
            <a:ext cx="374950" cy="380484"/>
          </a:xfrm>
          <a:custGeom>
            <a:avLst/>
            <a:gdLst/>
            <a:ahLst/>
            <a:cxnLst/>
            <a:rect r="r" b="b" t="t" l="l"/>
            <a:pathLst>
              <a:path h="380484" w="374950">
                <a:moveTo>
                  <a:pt x="0" y="0"/>
                </a:moveTo>
                <a:lnTo>
                  <a:pt x="374950" y="0"/>
                </a:lnTo>
                <a:lnTo>
                  <a:pt x="374950" y="380484"/>
                </a:lnTo>
                <a:lnTo>
                  <a:pt x="0" y="3804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12776" y="2829670"/>
            <a:ext cx="7783586" cy="5443806"/>
          </a:xfrm>
          <a:custGeom>
            <a:avLst/>
            <a:gdLst/>
            <a:ahLst/>
            <a:cxnLst/>
            <a:rect r="r" b="b" t="t" l="l"/>
            <a:pathLst>
              <a:path h="5443806" w="7783586">
                <a:moveTo>
                  <a:pt x="0" y="0"/>
                </a:moveTo>
                <a:lnTo>
                  <a:pt x="7783587" y="0"/>
                </a:lnTo>
                <a:lnTo>
                  <a:pt x="7783587" y="5443806"/>
                </a:lnTo>
                <a:lnTo>
                  <a:pt x="0" y="5443806"/>
                </a:lnTo>
                <a:lnTo>
                  <a:pt x="0" y="0"/>
                </a:lnTo>
                <a:close/>
              </a:path>
            </a:pathLst>
          </a:custGeom>
          <a:blipFill>
            <a:blip r:embed="rId5"/>
            <a:stretch>
              <a:fillRect l="-35449" t="0" r="0" b="0"/>
            </a:stretch>
          </a:blipFill>
        </p:spPr>
      </p:sp>
      <p:sp>
        <p:nvSpPr>
          <p:cNvPr name="TextBox 18" id="18"/>
          <p:cNvSpPr txBox="true"/>
          <p:nvPr/>
        </p:nvSpPr>
        <p:spPr>
          <a:xfrm rot="0">
            <a:off x="10563873" y="1730446"/>
            <a:ext cx="5730671" cy="1908175"/>
          </a:xfrm>
          <a:prstGeom prst="rect">
            <a:avLst/>
          </a:prstGeom>
        </p:spPr>
        <p:txBody>
          <a:bodyPr anchor="t" rtlCol="false" tIns="0" lIns="0" bIns="0" rIns="0">
            <a:spAutoFit/>
          </a:bodyPr>
          <a:lstStyle/>
          <a:p>
            <a:pPr algn="ctr">
              <a:lnSpc>
                <a:spcPts val="7699"/>
              </a:lnSpc>
            </a:pPr>
            <a:r>
              <a:rPr lang="en-US" sz="5499">
                <a:solidFill>
                  <a:srgbClr val="000000"/>
                </a:solidFill>
                <a:latin typeface="Mardoto Heavy"/>
              </a:rPr>
              <a:t>IDEAS A DEFENDER</a:t>
            </a:r>
          </a:p>
        </p:txBody>
      </p:sp>
      <p:sp>
        <p:nvSpPr>
          <p:cNvPr name="TextBox 19" id="19"/>
          <p:cNvSpPr txBox="true"/>
          <p:nvPr/>
        </p:nvSpPr>
        <p:spPr>
          <a:xfrm rot="0">
            <a:off x="10393367" y="4466235"/>
            <a:ext cx="5806871" cy="4803775"/>
          </a:xfrm>
          <a:prstGeom prst="rect">
            <a:avLst/>
          </a:prstGeom>
        </p:spPr>
        <p:txBody>
          <a:bodyPr anchor="t" rtlCol="false" tIns="0" lIns="0" bIns="0" rIns="0">
            <a:spAutoFit/>
          </a:bodyPr>
          <a:lstStyle/>
          <a:p>
            <a:pPr algn="just" marL="539748" indent="-269874" lvl="1">
              <a:lnSpc>
                <a:spcPts val="3499"/>
              </a:lnSpc>
              <a:buFont typeface="Arial"/>
              <a:buChar char="•"/>
            </a:pPr>
            <a:r>
              <a:rPr lang="en-US" sz="2499">
                <a:solidFill>
                  <a:srgbClr val="000000"/>
                </a:solidFill>
                <a:latin typeface="Clear Sans"/>
              </a:rPr>
              <a:t>El sistema automatizado de gestión de inventario brindará un seguimiento preciso y actualizado de los productos elaborados en tiempo real, evitando errores y pérdidas. Permitirá un mayor control y toma de decisiones estratégicas. Durante el desarrollo del proyecto, se realizarán ajustes para lograr resultados eficientes y simplificar tareas.</a:t>
            </a:r>
          </a:p>
        </p:txBody>
      </p:sp>
      <p:sp>
        <p:nvSpPr>
          <p:cNvPr name="TextBox 20" id="20"/>
          <p:cNvSpPr txBox="true"/>
          <p:nvPr/>
        </p:nvSpPr>
        <p:spPr>
          <a:xfrm rot="0">
            <a:off x="1535766" y="824050"/>
            <a:ext cx="3032398" cy="231140"/>
          </a:xfrm>
          <a:prstGeom prst="rect">
            <a:avLst/>
          </a:prstGeom>
        </p:spPr>
        <p:txBody>
          <a:bodyPr anchor="t" rtlCol="false" tIns="0" lIns="0" bIns="0" rIns="0">
            <a:spAutoFit/>
          </a:bodyPr>
          <a:lstStyle/>
          <a:p>
            <a:pPr>
              <a:lnSpc>
                <a:spcPts val="1869"/>
              </a:lnSpc>
            </a:pPr>
            <a:r>
              <a:rPr lang="en-US" sz="1699" spc="67">
                <a:solidFill>
                  <a:srgbClr val="000000"/>
                </a:solidFill>
                <a:latin typeface="Clear Sans Medium"/>
              </a:rPr>
              <a:t>ESTUDIO SHONOS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5000"/>
          </a:blip>
          <a:srcRect l="37508" t="0" r="0" b="12120"/>
          <a:stretch>
            <a:fillRect/>
          </a:stretch>
        </p:blipFill>
        <p:spPr>
          <a:xfrm flipH="false" flipV="false">
            <a:off x="0" y="0"/>
            <a:ext cx="18288000" cy="10287000"/>
          </a:xfrm>
          <a:prstGeom prst="rect">
            <a:avLst/>
          </a:prstGeom>
        </p:spPr>
      </p:pic>
      <p:grpSp>
        <p:nvGrpSpPr>
          <p:cNvPr name="Group 3" id="3"/>
          <p:cNvGrpSpPr/>
          <p:nvPr/>
        </p:nvGrpSpPr>
        <p:grpSpPr>
          <a:xfrm rot="0">
            <a:off x="-383564" y="6083391"/>
            <a:ext cx="3838660" cy="4380169"/>
            <a:chOff x="0" y="0"/>
            <a:chExt cx="1050549" cy="1198747"/>
          </a:xfrm>
        </p:grpSpPr>
        <p:sp>
          <p:nvSpPr>
            <p:cNvPr name="Freeform 4" id="4"/>
            <p:cNvSpPr/>
            <p:nvPr/>
          </p:nvSpPr>
          <p:spPr>
            <a:xfrm flipH="false" flipV="false" rot="0">
              <a:off x="0" y="0"/>
              <a:ext cx="1050549" cy="1198747"/>
            </a:xfrm>
            <a:custGeom>
              <a:avLst/>
              <a:gdLst/>
              <a:ahLst/>
              <a:cxnLst/>
              <a:rect r="r" b="b" t="t" l="l"/>
              <a:pathLst>
                <a:path h="1198747" w="1050549">
                  <a:moveTo>
                    <a:pt x="0" y="0"/>
                  </a:moveTo>
                  <a:lnTo>
                    <a:pt x="1050549" y="0"/>
                  </a:lnTo>
                  <a:lnTo>
                    <a:pt x="1050549" y="1198747"/>
                  </a:lnTo>
                  <a:lnTo>
                    <a:pt x="0" y="1198747"/>
                  </a:lnTo>
                  <a:close/>
                </a:path>
              </a:pathLst>
            </a:custGeom>
            <a:solidFill>
              <a:srgbClr val="EFA038"/>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56902" y="7108573"/>
            <a:ext cx="3139356" cy="3801435"/>
            <a:chOff x="0" y="0"/>
            <a:chExt cx="859166" cy="1040361"/>
          </a:xfrm>
        </p:grpSpPr>
        <p:sp>
          <p:nvSpPr>
            <p:cNvPr name="Freeform 7" id="7"/>
            <p:cNvSpPr/>
            <p:nvPr/>
          </p:nvSpPr>
          <p:spPr>
            <a:xfrm flipH="false" flipV="false" rot="0">
              <a:off x="0" y="0"/>
              <a:ext cx="859166" cy="1040361"/>
            </a:xfrm>
            <a:custGeom>
              <a:avLst/>
              <a:gdLst/>
              <a:ahLst/>
              <a:cxnLst/>
              <a:rect r="r" b="b" t="t" l="l"/>
              <a:pathLst>
                <a:path h="1040361" w="859166">
                  <a:moveTo>
                    <a:pt x="0" y="0"/>
                  </a:moveTo>
                  <a:lnTo>
                    <a:pt x="859166" y="0"/>
                  </a:lnTo>
                  <a:lnTo>
                    <a:pt x="859166" y="1040361"/>
                  </a:lnTo>
                  <a:lnTo>
                    <a:pt x="0" y="1040361"/>
                  </a:lnTo>
                  <a:close/>
                </a:path>
              </a:pathLst>
            </a:custGeom>
            <a:solidFill>
              <a:srgbClr val="2E6E80"/>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847901" y="1925215"/>
            <a:ext cx="1296099" cy="1354314"/>
            <a:chOff x="0" y="0"/>
            <a:chExt cx="354711" cy="370643"/>
          </a:xfrm>
        </p:grpSpPr>
        <p:sp>
          <p:nvSpPr>
            <p:cNvPr name="Freeform 10" id="10"/>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solidFill>
              <a:srgbClr val="EFA038"/>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274096" y="1626796"/>
            <a:ext cx="1079073" cy="1150765"/>
            <a:chOff x="0" y="0"/>
            <a:chExt cx="295316" cy="314937"/>
          </a:xfrm>
        </p:grpSpPr>
        <p:sp>
          <p:nvSpPr>
            <p:cNvPr name="Freeform 13" id="13"/>
            <p:cNvSpPr/>
            <p:nvPr/>
          </p:nvSpPr>
          <p:spPr>
            <a:xfrm flipH="false" flipV="false" rot="0">
              <a:off x="0" y="0"/>
              <a:ext cx="295316" cy="314937"/>
            </a:xfrm>
            <a:custGeom>
              <a:avLst/>
              <a:gdLst/>
              <a:ahLst/>
              <a:cxnLst/>
              <a:rect r="r" b="b" t="t" l="l"/>
              <a:pathLst>
                <a:path h="314937" w="295316">
                  <a:moveTo>
                    <a:pt x="0" y="0"/>
                  </a:moveTo>
                  <a:lnTo>
                    <a:pt x="295316" y="0"/>
                  </a:lnTo>
                  <a:lnTo>
                    <a:pt x="295316" y="314937"/>
                  </a:lnTo>
                  <a:lnTo>
                    <a:pt x="0" y="314937"/>
                  </a:lnTo>
                  <a:close/>
                </a:path>
              </a:pathLst>
            </a:custGeom>
            <a:solidFill>
              <a:srgbClr val="2E6E80"/>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rot="0">
            <a:off x="10393367" y="3895796"/>
            <a:ext cx="5995484" cy="0"/>
          </a:xfrm>
          <a:prstGeom prst="line">
            <a:avLst/>
          </a:prstGeom>
          <a:ln cap="flat" w="238125">
            <a:solidFill>
              <a:srgbClr val="2E6E80"/>
            </a:solidFill>
            <a:prstDash val="solid"/>
            <a:headEnd type="none" len="sm" w="sm"/>
            <a:tailEnd type="none" len="sm" w="sm"/>
          </a:ln>
        </p:spPr>
      </p:sp>
      <p:sp>
        <p:nvSpPr>
          <p:cNvPr name="Freeform 16" id="16"/>
          <p:cNvSpPr/>
          <p:nvPr/>
        </p:nvSpPr>
        <p:spPr>
          <a:xfrm flipH="false" flipV="false" rot="0">
            <a:off x="958431" y="3244286"/>
            <a:ext cx="7537520" cy="5313870"/>
          </a:xfrm>
          <a:custGeom>
            <a:avLst/>
            <a:gdLst/>
            <a:ahLst/>
            <a:cxnLst/>
            <a:rect r="r" b="b" t="t" l="l"/>
            <a:pathLst>
              <a:path h="5313870" w="7537520">
                <a:moveTo>
                  <a:pt x="0" y="0"/>
                </a:moveTo>
                <a:lnTo>
                  <a:pt x="7537520" y="0"/>
                </a:lnTo>
                <a:lnTo>
                  <a:pt x="7537520" y="5313870"/>
                </a:lnTo>
                <a:lnTo>
                  <a:pt x="0" y="5313870"/>
                </a:lnTo>
                <a:lnTo>
                  <a:pt x="0" y="0"/>
                </a:lnTo>
                <a:close/>
              </a:path>
            </a:pathLst>
          </a:custGeom>
          <a:blipFill>
            <a:blip r:embed="rId3"/>
            <a:stretch>
              <a:fillRect l="0" t="0" r="0" b="0"/>
            </a:stretch>
          </a:blipFill>
        </p:spPr>
      </p:sp>
      <p:sp>
        <p:nvSpPr>
          <p:cNvPr name="TextBox 17" id="17"/>
          <p:cNvSpPr txBox="true"/>
          <p:nvPr/>
        </p:nvSpPr>
        <p:spPr>
          <a:xfrm rot="0">
            <a:off x="10563873" y="1730446"/>
            <a:ext cx="5730671" cy="1908175"/>
          </a:xfrm>
          <a:prstGeom prst="rect">
            <a:avLst/>
          </a:prstGeom>
        </p:spPr>
        <p:txBody>
          <a:bodyPr anchor="t" rtlCol="false" tIns="0" lIns="0" bIns="0" rIns="0">
            <a:spAutoFit/>
          </a:bodyPr>
          <a:lstStyle/>
          <a:p>
            <a:pPr algn="ctr">
              <a:lnSpc>
                <a:spcPts val="7699"/>
              </a:lnSpc>
            </a:pPr>
            <a:r>
              <a:rPr lang="en-US" sz="5499">
                <a:solidFill>
                  <a:srgbClr val="000000"/>
                </a:solidFill>
                <a:latin typeface="Mardoto Heavy"/>
              </a:rPr>
              <a:t>Resultados Esperados</a:t>
            </a:r>
          </a:p>
        </p:txBody>
      </p:sp>
      <p:sp>
        <p:nvSpPr>
          <p:cNvPr name="TextBox 18" id="18"/>
          <p:cNvSpPr txBox="true"/>
          <p:nvPr/>
        </p:nvSpPr>
        <p:spPr>
          <a:xfrm rot="0">
            <a:off x="10487673" y="4346000"/>
            <a:ext cx="5806871" cy="4365625"/>
          </a:xfrm>
          <a:prstGeom prst="rect">
            <a:avLst/>
          </a:prstGeom>
        </p:spPr>
        <p:txBody>
          <a:bodyPr anchor="t" rtlCol="false" tIns="0" lIns="0" bIns="0" rIns="0">
            <a:spAutoFit/>
          </a:bodyPr>
          <a:lstStyle/>
          <a:p>
            <a:pPr algn="just" marL="539748" indent="-269874" lvl="1">
              <a:lnSpc>
                <a:spcPts val="3499"/>
              </a:lnSpc>
              <a:buFont typeface="Arial"/>
              <a:buChar char="•"/>
            </a:pPr>
            <a:r>
              <a:rPr lang="en-US" sz="2499">
                <a:solidFill>
                  <a:srgbClr val="000000"/>
                </a:solidFill>
                <a:latin typeface="Clear Sans"/>
              </a:rPr>
              <a:t>Al culminar con nuestro proyecto, el negocio de comida rápida “NEO FAST AND GRILL” contará con un proyecto automatizado de sistema el cual le permitirá organizar un registro de productos elaborados, herramienta que será de manera útil para evitar mala administración de gastos dentro de la cantidad de ventas.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DAFpvg19B_s</dc:identifier>
  <dcterms:modified xsi:type="dcterms:W3CDTF">2011-08-01T06:04:30Z</dcterms:modified>
  <cp:revision>1</cp:revision>
  <dc:title>Agenda Grupo 2</dc:title>
</cp:coreProperties>
</file>